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33" r:id="rId1"/>
    <p:sldMasterId id="2147484346" r:id="rId2"/>
    <p:sldMasterId id="2147484361" r:id="rId3"/>
  </p:sldMasterIdLst>
  <p:notesMasterIdLst>
    <p:notesMasterId r:id="rId25"/>
  </p:notesMasterIdLst>
  <p:sldIdLst>
    <p:sldId id="640" r:id="rId4"/>
    <p:sldId id="641" r:id="rId5"/>
    <p:sldId id="642" r:id="rId6"/>
    <p:sldId id="643" r:id="rId7"/>
    <p:sldId id="662" r:id="rId8"/>
    <p:sldId id="645" r:id="rId9"/>
    <p:sldId id="646" r:id="rId10"/>
    <p:sldId id="647" r:id="rId11"/>
    <p:sldId id="648" r:id="rId12"/>
    <p:sldId id="649" r:id="rId13"/>
    <p:sldId id="650" r:id="rId14"/>
    <p:sldId id="652" r:id="rId15"/>
    <p:sldId id="653" r:id="rId16"/>
    <p:sldId id="654" r:id="rId17"/>
    <p:sldId id="655" r:id="rId18"/>
    <p:sldId id="656" r:id="rId19"/>
    <p:sldId id="657" r:id="rId20"/>
    <p:sldId id="658" r:id="rId21"/>
    <p:sldId id="659" r:id="rId22"/>
    <p:sldId id="660" r:id="rId23"/>
    <p:sldId id="663" r:id="rId24"/>
  </p:sldIdLst>
  <p:sldSz cx="9144000" cy="5143500" type="screen16x9"/>
  <p:notesSz cx="6858000" cy="9144000"/>
  <p:custDataLst>
    <p:tags r:id="rId26"/>
  </p:custData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00FFFF"/>
    <a:srgbClr val="9900F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14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126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EF251-463D-4D49-AD21-EBDA6710CC8F}" type="datetimeFigureOut">
              <a:rPr lang="en-IN" smtClean="0"/>
              <a:t>23-04-2022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8016E-E5F5-4FF4-B0A6-AC51735389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306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287588" y="514350"/>
            <a:ext cx="4570412" cy="2571750"/>
          </a:xfrm>
          <a:ln/>
        </p:spPr>
      </p:sp>
      <p:sp>
        <p:nvSpPr>
          <p:cNvPr id="1222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72708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defTabSz="805898" fontAlgn="base">
              <a:spcBef>
                <a:spcPct val="0"/>
              </a:spcBef>
              <a:spcAft>
                <a:spcPct val="0"/>
              </a:spcAft>
              <a:defRPr/>
            </a:pPr>
            <a:fld id="{259FBD6D-A028-4F27-8196-0959290BD0E4}" type="slidenum">
              <a:rPr lang="en-US" sz="1200">
                <a:solidFill>
                  <a:prstClr val="black"/>
                </a:solidFill>
              </a:rPr>
              <a:pPr algn="r" defTabSz="805898"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070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287588" y="514350"/>
            <a:ext cx="4570412" cy="2571750"/>
          </a:xfrm>
          <a:ln/>
        </p:spPr>
      </p:sp>
      <p:sp>
        <p:nvSpPr>
          <p:cNvPr id="2375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237572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r" defTabSz="914400" fontAlgn="base">
              <a:spcBef>
                <a:spcPct val="0"/>
              </a:spcBef>
              <a:spcAft>
                <a:spcPct val="0"/>
              </a:spcAft>
            </a:pPr>
            <a:fld id="{4F4AE25F-BA0F-4D1A-982D-57FD62E48A04}" type="slidenum">
              <a:rPr lang="en-US" sz="1200" b="0" smtClean="0">
                <a:solidFill>
                  <a:srgbClr val="000000"/>
                </a:solidFill>
                <a:latin typeface="Calibri" pitchFamily="34" charset="0"/>
              </a:rPr>
              <a:pPr algn="r" defTabSz="914400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sz="1200" b="0" dirty="0" smtClean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671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95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2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5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11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147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17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20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23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7582-3BE2-4275-BEEE-30027782FFB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CD1A2-9088-49DE-BE26-C893E86055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201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7582-3BE2-4275-BEEE-30027782FFB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CD1A2-9088-49DE-BE26-C893E86055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078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4475" y="153601"/>
            <a:ext cx="2046288" cy="3276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4025" y="153601"/>
            <a:ext cx="5988050" cy="3276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7582-3BE2-4275-BEEE-30027782FFB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CD1A2-9088-49DE-BE26-C893E86055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126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61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EF6C-6057-452C-815F-163690F317E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3565F-EC31-4BBF-9681-9E986994A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08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EF6C-6057-452C-815F-163690F317E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3565F-EC31-4BBF-9681-9E986994A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446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EF6C-6057-452C-815F-163690F317E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3565F-EC31-4BBF-9681-9E986994A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669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1312"/>
            <a:ext cx="4038600" cy="2547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1312"/>
            <a:ext cx="4038600" cy="2547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EF6C-6057-452C-815F-163690F317E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3565F-EC31-4BBF-9681-9E986994A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908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EF6C-6057-452C-815F-163690F317E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3565F-EC31-4BBF-9681-9E986994A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043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EF6C-6057-452C-815F-163690F317E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3565F-EC31-4BBF-9681-9E986994A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14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974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7582-3BE2-4275-BEEE-30027782FFB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CD1A2-9088-49DE-BE26-C893E86055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557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4" y="204796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4" y="1076334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EF6C-6057-452C-815F-163690F317E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3565F-EC31-4BBF-9681-9E986994A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238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9"/>
            <a:ext cx="5486400" cy="42505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EF6C-6057-452C-815F-163690F317E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3565F-EC31-4BBF-9681-9E986994A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188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EF6C-6057-452C-815F-163690F317E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3565F-EC31-4BBF-9681-9E986994A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509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90"/>
            <a:ext cx="2057400" cy="329445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90"/>
            <a:ext cx="6019800" cy="32944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EF6C-6057-452C-815F-163690F317E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3565F-EC31-4BBF-9681-9E986994A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1343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71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479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011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502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417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222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90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29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58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884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117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147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17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2063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23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4767268"/>
            <a:ext cx="2133600" cy="273844"/>
          </a:xfrm>
          <a:prstGeom prst="rect">
            <a:avLst/>
          </a:prstGeom>
        </p:spPr>
        <p:txBody>
          <a:bodyPr/>
          <a:lstStyle/>
          <a:p>
            <a:fld id="{828C7582-3BE2-4275-BEEE-30027782FFB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4767268"/>
            <a:ext cx="2133600" cy="273844"/>
          </a:xfrm>
          <a:prstGeom prst="rect">
            <a:avLst/>
          </a:prstGeom>
        </p:spPr>
        <p:txBody>
          <a:bodyPr/>
          <a:lstStyle/>
          <a:p>
            <a:fld id="{33DCD1A2-9088-49DE-BE26-C893E86055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246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222"/>
            <a:ext cx="777240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90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29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58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884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117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1474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17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2063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23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7582-3BE2-4275-BEEE-30027782FFB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CD1A2-9088-49DE-BE26-C893E86055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0059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60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4125" y="896541"/>
            <a:ext cx="4016375" cy="2533650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901" y="896541"/>
            <a:ext cx="4017963" cy="2533650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1" y="4767268"/>
            <a:ext cx="2133600" cy="273844"/>
          </a:xfrm>
          <a:prstGeom prst="rect">
            <a:avLst/>
          </a:prstGeom>
        </p:spPr>
        <p:txBody>
          <a:bodyPr/>
          <a:lstStyle/>
          <a:p>
            <a:fld id="{828C7582-3BE2-4275-BEEE-30027782FFB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1" y="4767268"/>
            <a:ext cx="2133600" cy="273844"/>
          </a:xfrm>
          <a:prstGeom prst="rect">
            <a:avLst/>
          </a:prstGeom>
        </p:spPr>
        <p:txBody>
          <a:bodyPr/>
          <a:lstStyle/>
          <a:p>
            <a:fld id="{33DCD1A2-9088-49DE-BE26-C893E86055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4752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60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00" b="1"/>
            </a:lvl1pPr>
            <a:lvl2pPr marL="402950" indent="0">
              <a:buNone/>
              <a:defRPr sz="1800" b="1"/>
            </a:lvl2pPr>
            <a:lvl3pPr marL="805898" indent="0">
              <a:buNone/>
              <a:defRPr sz="1600" b="1"/>
            </a:lvl3pPr>
            <a:lvl4pPr marL="1208845" indent="0">
              <a:buNone/>
              <a:defRPr sz="1400" b="1"/>
            </a:lvl4pPr>
            <a:lvl5pPr marL="1611795" indent="0">
              <a:buNone/>
              <a:defRPr sz="1400" b="1"/>
            </a:lvl5pPr>
            <a:lvl6pPr marL="2014741" indent="0">
              <a:buNone/>
              <a:defRPr sz="1400" b="1"/>
            </a:lvl6pPr>
            <a:lvl7pPr marL="2417690" indent="0">
              <a:buNone/>
              <a:defRPr sz="1400" b="1"/>
            </a:lvl7pPr>
            <a:lvl8pPr marL="2820639" indent="0">
              <a:buNone/>
              <a:defRPr sz="1400" b="1"/>
            </a:lvl8pPr>
            <a:lvl9pPr marL="3223589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257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25" y="1151335"/>
            <a:ext cx="4041775" cy="4798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00" b="1"/>
            </a:lvl1pPr>
            <a:lvl2pPr marL="402950" indent="0">
              <a:buNone/>
              <a:defRPr sz="1800" b="1"/>
            </a:lvl2pPr>
            <a:lvl3pPr marL="805898" indent="0">
              <a:buNone/>
              <a:defRPr sz="1600" b="1"/>
            </a:lvl3pPr>
            <a:lvl4pPr marL="1208845" indent="0">
              <a:buNone/>
              <a:defRPr sz="1400" b="1"/>
            </a:lvl4pPr>
            <a:lvl5pPr marL="1611795" indent="0">
              <a:buNone/>
              <a:defRPr sz="1400" b="1"/>
            </a:lvl5pPr>
            <a:lvl6pPr marL="2014741" indent="0">
              <a:buNone/>
              <a:defRPr sz="1400" b="1"/>
            </a:lvl6pPr>
            <a:lvl7pPr marL="2417690" indent="0">
              <a:buNone/>
              <a:defRPr sz="1400" b="1"/>
            </a:lvl7pPr>
            <a:lvl8pPr marL="2820639" indent="0">
              <a:buNone/>
              <a:defRPr sz="1400" b="1"/>
            </a:lvl8pPr>
            <a:lvl9pPr marL="3223589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25" y="1631257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1" y="4767268"/>
            <a:ext cx="2133600" cy="273844"/>
          </a:xfrm>
          <a:prstGeom prst="rect">
            <a:avLst/>
          </a:prstGeom>
        </p:spPr>
        <p:txBody>
          <a:bodyPr/>
          <a:lstStyle/>
          <a:p>
            <a:fld id="{828C7582-3BE2-4275-BEEE-30027782FFB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1" y="4767268"/>
            <a:ext cx="2133600" cy="273844"/>
          </a:xfrm>
          <a:prstGeom prst="rect">
            <a:avLst/>
          </a:prstGeom>
        </p:spPr>
        <p:txBody>
          <a:bodyPr/>
          <a:lstStyle/>
          <a:p>
            <a:fld id="{33DCD1A2-9088-49DE-BE26-C893E86055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5849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60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1" y="4767268"/>
            <a:ext cx="2133600" cy="273844"/>
          </a:xfrm>
          <a:prstGeom prst="rect">
            <a:avLst/>
          </a:prstGeom>
        </p:spPr>
        <p:txBody>
          <a:bodyPr/>
          <a:lstStyle/>
          <a:p>
            <a:fld id="{828C7582-3BE2-4275-BEEE-30027782FFB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1" y="4767268"/>
            <a:ext cx="2133600" cy="273844"/>
          </a:xfrm>
          <a:prstGeom prst="rect">
            <a:avLst/>
          </a:prstGeom>
        </p:spPr>
        <p:txBody>
          <a:bodyPr/>
          <a:lstStyle/>
          <a:p>
            <a:fld id="{33DCD1A2-9088-49DE-BE26-C893E86055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9398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276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301" y="2048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7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301" y="10764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402950" indent="0">
              <a:buNone/>
              <a:defRPr sz="1100"/>
            </a:lvl2pPr>
            <a:lvl3pPr marL="805898" indent="0">
              <a:buNone/>
              <a:defRPr sz="900"/>
            </a:lvl3pPr>
            <a:lvl4pPr marL="1208845" indent="0">
              <a:buNone/>
              <a:defRPr sz="800"/>
            </a:lvl4pPr>
            <a:lvl5pPr marL="1611795" indent="0">
              <a:buNone/>
              <a:defRPr sz="800"/>
            </a:lvl5pPr>
            <a:lvl6pPr marL="2014741" indent="0">
              <a:buNone/>
              <a:defRPr sz="800"/>
            </a:lvl6pPr>
            <a:lvl7pPr marL="2417690" indent="0">
              <a:buNone/>
              <a:defRPr sz="800"/>
            </a:lvl7pPr>
            <a:lvl8pPr marL="2820639" indent="0">
              <a:buNone/>
              <a:defRPr sz="800"/>
            </a:lvl8pPr>
            <a:lvl9pPr marL="3223589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1" y="4767268"/>
            <a:ext cx="2133600" cy="273844"/>
          </a:xfrm>
          <a:prstGeom prst="rect">
            <a:avLst/>
          </a:prstGeom>
        </p:spPr>
        <p:txBody>
          <a:bodyPr/>
          <a:lstStyle/>
          <a:p>
            <a:fld id="{828C7582-3BE2-4275-BEEE-30027782FFB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1" y="4767268"/>
            <a:ext cx="2133600" cy="273844"/>
          </a:xfrm>
          <a:prstGeom prst="rect">
            <a:avLst/>
          </a:prstGeom>
        </p:spPr>
        <p:txBody>
          <a:bodyPr/>
          <a:lstStyle/>
          <a:p>
            <a:fld id="{33DCD1A2-9088-49DE-BE26-C893E86055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761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503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630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2pPr marL="402950" indent="0">
              <a:buNone/>
              <a:defRPr sz="2500"/>
            </a:lvl2pPr>
            <a:lvl3pPr marL="805898" indent="0">
              <a:buNone/>
              <a:defRPr sz="2100"/>
            </a:lvl3pPr>
            <a:lvl4pPr marL="1208845" indent="0">
              <a:buNone/>
              <a:defRPr sz="1800"/>
            </a:lvl4pPr>
            <a:lvl5pPr marL="1611795" indent="0">
              <a:buNone/>
              <a:defRPr sz="1800"/>
            </a:lvl5pPr>
            <a:lvl6pPr marL="2014741" indent="0">
              <a:buNone/>
              <a:defRPr sz="1800"/>
            </a:lvl6pPr>
            <a:lvl7pPr marL="2417690" indent="0">
              <a:buNone/>
              <a:defRPr sz="1800"/>
            </a:lvl7pPr>
            <a:lvl8pPr marL="2820639" indent="0">
              <a:buNone/>
              <a:defRPr sz="1800"/>
            </a:lvl8pPr>
            <a:lvl9pPr marL="3223589" indent="0">
              <a:buNone/>
              <a:defRPr sz="18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402950" indent="0">
              <a:buNone/>
              <a:defRPr sz="1100"/>
            </a:lvl2pPr>
            <a:lvl3pPr marL="805898" indent="0">
              <a:buNone/>
              <a:defRPr sz="900"/>
            </a:lvl3pPr>
            <a:lvl4pPr marL="1208845" indent="0">
              <a:buNone/>
              <a:defRPr sz="800"/>
            </a:lvl4pPr>
            <a:lvl5pPr marL="1611795" indent="0">
              <a:buNone/>
              <a:defRPr sz="800"/>
            </a:lvl5pPr>
            <a:lvl6pPr marL="2014741" indent="0">
              <a:buNone/>
              <a:defRPr sz="800"/>
            </a:lvl6pPr>
            <a:lvl7pPr marL="2417690" indent="0">
              <a:buNone/>
              <a:defRPr sz="800"/>
            </a:lvl7pPr>
            <a:lvl8pPr marL="2820639" indent="0">
              <a:buNone/>
              <a:defRPr sz="800"/>
            </a:lvl8pPr>
            <a:lvl9pPr marL="3223589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1" y="4767268"/>
            <a:ext cx="2133600" cy="273844"/>
          </a:xfrm>
          <a:prstGeom prst="rect">
            <a:avLst/>
          </a:prstGeom>
        </p:spPr>
        <p:txBody>
          <a:bodyPr/>
          <a:lstStyle/>
          <a:p>
            <a:fld id="{828C7582-3BE2-4275-BEEE-30027782FFB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1" y="4767268"/>
            <a:ext cx="2133600" cy="273844"/>
          </a:xfrm>
          <a:prstGeom prst="rect">
            <a:avLst/>
          </a:prstGeom>
        </p:spPr>
        <p:txBody>
          <a:bodyPr/>
          <a:lstStyle/>
          <a:p>
            <a:fld id="{33DCD1A2-9088-49DE-BE26-C893E86055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4322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60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1200250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4767268"/>
            <a:ext cx="2133600" cy="273844"/>
          </a:xfrm>
          <a:prstGeom prst="rect">
            <a:avLst/>
          </a:prstGeom>
        </p:spPr>
        <p:txBody>
          <a:bodyPr/>
          <a:lstStyle/>
          <a:p>
            <a:fld id="{828C7582-3BE2-4275-BEEE-30027782FFB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4767268"/>
            <a:ext cx="2133600" cy="273844"/>
          </a:xfrm>
          <a:prstGeom prst="rect">
            <a:avLst/>
          </a:prstGeom>
        </p:spPr>
        <p:txBody>
          <a:bodyPr/>
          <a:lstStyle/>
          <a:p>
            <a:fld id="{33DCD1A2-9088-49DE-BE26-C893E86055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4091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4475" y="153601"/>
            <a:ext cx="2046288" cy="32766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4025" y="153601"/>
            <a:ext cx="5988050" cy="3276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4767268"/>
            <a:ext cx="2133600" cy="273844"/>
          </a:xfrm>
          <a:prstGeom prst="rect">
            <a:avLst/>
          </a:prstGeom>
        </p:spPr>
        <p:txBody>
          <a:bodyPr/>
          <a:lstStyle/>
          <a:p>
            <a:fld id="{828C7582-3BE2-4275-BEEE-30027782FFB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4767268"/>
            <a:ext cx="2133600" cy="273844"/>
          </a:xfrm>
          <a:prstGeom prst="rect">
            <a:avLst/>
          </a:prstGeom>
        </p:spPr>
        <p:txBody>
          <a:bodyPr/>
          <a:lstStyle/>
          <a:p>
            <a:fld id="{33DCD1A2-9088-49DE-BE26-C893E86055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3049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544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372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4125" y="896541"/>
            <a:ext cx="4016375" cy="2533650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901" y="896541"/>
            <a:ext cx="4017963" cy="2533650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7582-3BE2-4275-BEEE-30027782FFB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CD1A2-9088-49DE-BE26-C893E86055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070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60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2950" indent="0">
              <a:buNone/>
              <a:defRPr sz="1800" b="1"/>
            </a:lvl2pPr>
            <a:lvl3pPr marL="805898" indent="0">
              <a:buNone/>
              <a:defRPr sz="1600" b="1"/>
            </a:lvl3pPr>
            <a:lvl4pPr marL="1208845" indent="0">
              <a:buNone/>
              <a:defRPr sz="1400" b="1"/>
            </a:lvl4pPr>
            <a:lvl5pPr marL="1611795" indent="0">
              <a:buNone/>
              <a:defRPr sz="1400" b="1"/>
            </a:lvl5pPr>
            <a:lvl6pPr marL="2014741" indent="0">
              <a:buNone/>
              <a:defRPr sz="1400" b="1"/>
            </a:lvl6pPr>
            <a:lvl7pPr marL="2417690" indent="0">
              <a:buNone/>
              <a:defRPr sz="1400" b="1"/>
            </a:lvl7pPr>
            <a:lvl8pPr marL="2820639" indent="0">
              <a:buNone/>
              <a:defRPr sz="1400" b="1"/>
            </a:lvl8pPr>
            <a:lvl9pPr marL="3223589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257"/>
            <a:ext cx="4040188" cy="29634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25" y="1151335"/>
            <a:ext cx="4041775" cy="47982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2950" indent="0">
              <a:buNone/>
              <a:defRPr sz="1800" b="1"/>
            </a:lvl2pPr>
            <a:lvl3pPr marL="805898" indent="0">
              <a:buNone/>
              <a:defRPr sz="1600" b="1"/>
            </a:lvl3pPr>
            <a:lvl4pPr marL="1208845" indent="0">
              <a:buNone/>
              <a:defRPr sz="1400" b="1"/>
            </a:lvl4pPr>
            <a:lvl5pPr marL="1611795" indent="0">
              <a:buNone/>
              <a:defRPr sz="1400" b="1"/>
            </a:lvl5pPr>
            <a:lvl6pPr marL="2014741" indent="0">
              <a:buNone/>
              <a:defRPr sz="1400" b="1"/>
            </a:lvl6pPr>
            <a:lvl7pPr marL="2417690" indent="0">
              <a:buNone/>
              <a:defRPr sz="1400" b="1"/>
            </a:lvl7pPr>
            <a:lvl8pPr marL="2820639" indent="0">
              <a:buNone/>
              <a:defRPr sz="1400" b="1"/>
            </a:lvl8pPr>
            <a:lvl9pPr marL="3223589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25" y="1631257"/>
            <a:ext cx="4041775" cy="29634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7582-3BE2-4275-BEEE-30027782FFB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CD1A2-9088-49DE-BE26-C893E86055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810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7582-3BE2-4275-BEEE-30027782FFB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CD1A2-9088-49DE-BE26-C893E86055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855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7582-3BE2-4275-BEEE-30027782FFB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CD1A2-9088-49DE-BE26-C893E86055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671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301" y="204887"/>
            <a:ext cx="3008313" cy="8715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7" y="204788"/>
            <a:ext cx="5111750" cy="4389835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301" y="1076426"/>
            <a:ext cx="3008313" cy="3518297"/>
          </a:xfrm>
        </p:spPr>
        <p:txBody>
          <a:bodyPr/>
          <a:lstStyle>
            <a:lvl1pPr marL="0" indent="0">
              <a:buNone/>
              <a:defRPr sz="1200"/>
            </a:lvl1pPr>
            <a:lvl2pPr marL="402950" indent="0">
              <a:buNone/>
              <a:defRPr sz="1100"/>
            </a:lvl2pPr>
            <a:lvl3pPr marL="805898" indent="0">
              <a:buNone/>
              <a:defRPr sz="900"/>
            </a:lvl3pPr>
            <a:lvl4pPr marL="1208845" indent="0">
              <a:buNone/>
              <a:defRPr sz="800"/>
            </a:lvl4pPr>
            <a:lvl5pPr marL="1611795" indent="0">
              <a:buNone/>
              <a:defRPr sz="800"/>
            </a:lvl5pPr>
            <a:lvl6pPr marL="2014741" indent="0">
              <a:buNone/>
              <a:defRPr sz="800"/>
            </a:lvl6pPr>
            <a:lvl7pPr marL="2417690" indent="0">
              <a:buNone/>
              <a:defRPr sz="800"/>
            </a:lvl7pPr>
            <a:lvl8pPr marL="2820639" indent="0">
              <a:buNone/>
              <a:defRPr sz="800"/>
            </a:lvl8pPr>
            <a:lvl9pPr marL="3223589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7582-3BE2-4275-BEEE-30027782FFB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CD1A2-9088-49DE-BE26-C893E86055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28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503"/>
            <a:ext cx="5486400" cy="425054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630"/>
            <a:ext cx="5486400" cy="3086100"/>
          </a:xfrm>
        </p:spPr>
        <p:txBody>
          <a:bodyPr/>
          <a:lstStyle>
            <a:lvl1pPr marL="0" indent="0">
              <a:buNone/>
              <a:defRPr sz="2800"/>
            </a:lvl1pPr>
            <a:lvl2pPr marL="402950" indent="0">
              <a:buNone/>
              <a:defRPr sz="2500"/>
            </a:lvl2pPr>
            <a:lvl3pPr marL="805898" indent="0">
              <a:buNone/>
              <a:defRPr sz="2100"/>
            </a:lvl3pPr>
            <a:lvl4pPr marL="1208845" indent="0">
              <a:buNone/>
              <a:defRPr sz="1800"/>
            </a:lvl4pPr>
            <a:lvl5pPr marL="1611795" indent="0">
              <a:buNone/>
              <a:defRPr sz="1800"/>
            </a:lvl5pPr>
            <a:lvl6pPr marL="2014741" indent="0">
              <a:buNone/>
              <a:defRPr sz="1800"/>
            </a:lvl6pPr>
            <a:lvl7pPr marL="2417690" indent="0">
              <a:buNone/>
              <a:defRPr sz="1800"/>
            </a:lvl7pPr>
            <a:lvl8pPr marL="2820639" indent="0">
              <a:buNone/>
              <a:defRPr sz="1800"/>
            </a:lvl8pPr>
            <a:lvl9pPr marL="3223589" indent="0">
              <a:buNone/>
              <a:defRPr sz="18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200"/>
            </a:lvl1pPr>
            <a:lvl2pPr marL="402950" indent="0">
              <a:buNone/>
              <a:defRPr sz="1100"/>
            </a:lvl2pPr>
            <a:lvl3pPr marL="805898" indent="0">
              <a:buNone/>
              <a:defRPr sz="900"/>
            </a:lvl3pPr>
            <a:lvl4pPr marL="1208845" indent="0">
              <a:buNone/>
              <a:defRPr sz="800"/>
            </a:lvl4pPr>
            <a:lvl5pPr marL="1611795" indent="0">
              <a:buNone/>
              <a:defRPr sz="800"/>
            </a:lvl5pPr>
            <a:lvl6pPr marL="2014741" indent="0">
              <a:buNone/>
              <a:defRPr sz="800"/>
            </a:lvl6pPr>
            <a:lvl7pPr marL="2417690" indent="0">
              <a:buNone/>
              <a:defRPr sz="800"/>
            </a:lvl7pPr>
            <a:lvl8pPr marL="2820639" indent="0">
              <a:buNone/>
              <a:defRPr sz="800"/>
            </a:lvl8pPr>
            <a:lvl9pPr marL="3223589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C7582-3BE2-4275-BEEE-30027782FFB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CD1A2-9088-49DE-BE26-C893E86055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5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06078"/>
            <a:ext cx="8229600" cy="857250"/>
          </a:xfrm>
          <a:prstGeom prst="rect">
            <a:avLst/>
          </a:prstGeom>
        </p:spPr>
        <p:txBody>
          <a:bodyPr vert="horz" lIns="80589" tIns="40301" rIns="80589" bIns="4030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00250"/>
            <a:ext cx="8229600" cy="3394472"/>
          </a:xfrm>
          <a:prstGeom prst="rect">
            <a:avLst/>
          </a:prstGeom>
        </p:spPr>
        <p:txBody>
          <a:bodyPr vert="horz" lIns="80589" tIns="40301" rIns="80589" bIns="4030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4767268"/>
            <a:ext cx="2133600" cy="273844"/>
          </a:xfrm>
          <a:prstGeom prst="rect">
            <a:avLst/>
          </a:prstGeom>
        </p:spPr>
        <p:txBody>
          <a:bodyPr vert="horz" lIns="80589" tIns="40301" rIns="80589" bIns="40301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5898"/>
            <a:fld id="{828C7582-3BE2-4275-BEEE-30027782FFB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05898"/>
              <a:t>4/23/2022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</p:spPr>
        <p:txBody>
          <a:bodyPr vert="horz" lIns="80589" tIns="40301" rIns="80589" bIns="40301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5898"/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4767268"/>
            <a:ext cx="2133600" cy="273844"/>
          </a:xfrm>
          <a:prstGeom prst="rect">
            <a:avLst/>
          </a:prstGeom>
        </p:spPr>
        <p:txBody>
          <a:bodyPr vert="horz" lIns="80589" tIns="40301" rIns="80589" bIns="40301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05898"/>
            <a:fld id="{33DCD1A2-9088-49DE-BE26-C893E8605596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 defTabSz="805898"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35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4" r:id="rId1"/>
    <p:sldLayoutId id="2147484335" r:id="rId2"/>
    <p:sldLayoutId id="2147484336" r:id="rId3"/>
    <p:sldLayoutId id="2147484337" r:id="rId4"/>
    <p:sldLayoutId id="2147484338" r:id="rId5"/>
    <p:sldLayoutId id="2147484339" r:id="rId6"/>
    <p:sldLayoutId id="2147484340" r:id="rId7"/>
    <p:sldLayoutId id="2147484341" r:id="rId8"/>
    <p:sldLayoutId id="2147484342" r:id="rId9"/>
    <p:sldLayoutId id="2147484343" r:id="rId10"/>
    <p:sldLayoutId id="2147484344" r:id="rId11"/>
    <p:sldLayoutId id="2147484345" r:id="rId12"/>
  </p:sldLayoutIdLst>
  <p:timing>
    <p:tnLst>
      <p:par>
        <p:cTn id="1" dur="indefinite" restart="never" nodeType="tmRoot"/>
      </p:par>
    </p:tnLst>
  </p:timing>
  <p:txStyles>
    <p:titleStyle>
      <a:lvl1pPr algn="ctr" defTabSz="805898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2213" indent="-302213" algn="l" defTabSz="805898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4788" indent="-251845" algn="l" defTabSz="805898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371" indent="-201475" algn="l" defTabSz="80589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10322" indent="-201475" algn="l" defTabSz="805898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3268" indent="-201475" algn="l" defTabSz="805898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16217" indent="-201475" algn="l" defTabSz="80589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19166" indent="-201475" algn="l" defTabSz="80589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22113" indent="-201475" algn="l" defTabSz="80589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25059" indent="-201475" algn="l" defTabSz="80589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589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2950" algn="l" defTabSz="80589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5898" algn="l" defTabSz="80589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8845" algn="l" defTabSz="80589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11795" algn="l" defTabSz="80589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4741" algn="l" defTabSz="80589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17690" algn="l" defTabSz="80589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20639" algn="l" defTabSz="80589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23589" algn="l" defTabSz="80589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72"/>
            <a:ext cx="2133600" cy="273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3534EF6C-6057-452C-815F-163690F317E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72"/>
            <a:ext cx="2895600" cy="273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72"/>
            <a:ext cx="2133600" cy="273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FE93565F-EC31-4BBF-9681-9E986994A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154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7" r:id="rId1"/>
    <p:sldLayoutId id="2147484348" r:id="rId2"/>
    <p:sldLayoutId id="2147484349" r:id="rId3"/>
    <p:sldLayoutId id="2147484350" r:id="rId4"/>
    <p:sldLayoutId id="2147484351" r:id="rId5"/>
    <p:sldLayoutId id="2147484352" r:id="rId6"/>
    <p:sldLayoutId id="2147484353" r:id="rId7"/>
    <p:sldLayoutId id="2147484354" r:id="rId8"/>
    <p:sldLayoutId id="2147484355" r:id="rId9"/>
    <p:sldLayoutId id="2147484356" r:id="rId10"/>
    <p:sldLayoutId id="2147484357" r:id="rId11"/>
    <p:sldLayoutId id="2147484358" r:id="rId12"/>
    <p:sldLayoutId id="2147484359" r:id="rId13"/>
    <p:sldLayoutId id="2147484360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57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2" r:id="rId1"/>
    <p:sldLayoutId id="2147484363" r:id="rId2"/>
    <p:sldLayoutId id="2147484364" r:id="rId3"/>
    <p:sldLayoutId id="2147484365" r:id="rId4"/>
    <p:sldLayoutId id="2147484366" r:id="rId5"/>
    <p:sldLayoutId id="2147484367" r:id="rId6"/>
    <p:sldLayoutId id="2147484368" r:id="rId7"/>
    <p:sldLayoutId id="2147484369" r:id="rId8"/>
    <p:sldLayoutId id="2147484370" r:id="rId9"/>
    <p:sldLayoutId id="2147484371" r:id="rId10"/>
    <p:sldLayoutId id="2147484372" r:id="rId11"/>
    <p:sldLayoutId id="2147484373" r:id="rId12"/>
    <p:sldLayoutId id="2147484374" r:id="rId13"/>
  </p:sldLayoutIdLst>
  <p:timing>
    <p:tnLst>
      <p:par>
        <p:cTn id="1" dur="indefinite" restart="never" nodeType="tmRoot"/>
      </p:par>
    </p:tnLst>
  </p:timing>
  <p:txStyles>
    <p:titleStyle>
      <a:lvl1pPr algn="ctr" defTabSz="805898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2213" indent="-302213" algn="l" defTabSz="805898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4788" indent="-251845" algn="l" defTabSz="805898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371" indent="-201475" algn="l" defTabSz="80589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10322" indent="-201475" algn="l" defTabSz="805898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3268" indent="-201475" algn="l" defTabSz="805898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16217" indent="-201475" algn="l" defTabSz="80589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19166" indent="-201475" algn="l" defTabSz="80589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22113" indent="-201475" algn="l" defTabSz="80589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25059" indent="-201475" algn="l" defTabSz="80589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589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2950" algn="l" defTabSz="80589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5898" algn="l" defTabSz="80589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8845" algn="l" defTabSz="80589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11795" algn="l" defTabSz="80589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4741" algn="l" defTabSz="80589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17690" algn="l" defTabSz="80589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20639" algn="l" defTabSz="80589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23589" algn="l" defTabSz="80589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9805" y="994395"/>
            <a:ext cx="6564391" cy="315471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prstClr val="black"/>
                </a:solidFill>
                <a:latin typeface="Bookman Old Style" pitchFamily="18" charset="0"/>
              </a:rPr>
              <a:t>MODULE  : </a:t>
            </a:r>
            <a:r>
              <a:rPr lang="en-US" sz="19900" b="1" dirty="0" smtClean="0">
                <a:solidFill>
                  <a:prstClr val="black"/>
                </a:solidFill>
                <a:latin typeface="Bookman Old Style" pitchFamily="18" charset="0"/>
              </a:rPr>
              <a:t>11</a:t>
            </a:r>
            <a:endParaRPr lang="en-US" sz="3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67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/>
          <p:cNvSpPr/>
          <p:nvPr/>
        </p:nvSpPr>
        <p:spPr>
          <a:xfrm>
            <a:off x="614457" y="3297627"/>
            <a:ext cx="1451621" cy="7157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9834" y="1455187"/>
            <a:ext cx="575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Sol: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83238" y="1759740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AG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83238" y="2071922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GC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899674" y="2100497"/>
            <a:ext cx="462428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654763" y="1759740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BF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54763" y="2071922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FC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671199" y="2100497"/>
            <a:ext cx="462428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47884" y="191214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=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77397" y="1924085"/>
            <a:ext cx="551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i.e.,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06937" y="2640076"/>
            <a:ext cx="2058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[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F</a:t>
            </a:r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rom 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(1) and </a:t>
            </a:r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(3)]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12902" y="2497171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AE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12902" y="2809353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ED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1829338" y="2837928"/>
            <a:ext cx="462428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584427" y="2497171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BF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84427" y="2809353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FC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2600863" y="2837928"/>
            <a:ext cx="462428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277548" y="2649571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=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5493170" y="940623"/>
            <a:ext cx="3280184" cy="2554152"/>
            <a:chOff x="5404270" y="1135539"/>
            <a:chExt cx="3280184" cy="2554152"/>
          </a:xfrm>
        </p:grpSpPr>
        <p:grpSp>
          <p:nvGrpSpPr>
            <p:cNvPr id="59" name="Group 58"/>
            <p:cNvGrpSpPr/>
            <p:nvPr/>
          </p:nvGrpSpPr>
          <p:grpSpPr>
            <a:xfrm>
              <a:off x="5404270" y="1135539"/>
              <a:ext cx="3280184" cy="2554152"/>
              <a:chOff x="6472253" y="2475257"/>
              <a:chExt cx="2341242" cy="1334326"/>
            </a:xfrm>
          </p:grpSpPr>
          <p:sp>
            <p:nvSpPr>
              <p:cNvPr id="60" name="Trapezoid 59"/>
              <p:cNvSpPr/>
              <p:nvPr/>
            </p:nvSpPr>
            <p:spPr>
              <a:xfrm>
                <a:off x="6686549" y="2542897"/>
                <a:ext cx="1838325" cy="1061830"/>
              </a:xfrm>
              <a:prstGeom prst="trapezoid">
                <a:avLst>
                  <a:gd name="adj" fmla="val 33073"/>
                </a:avLst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61" name="Straight Connector 60"/>
              <p:cNvCxnSpPr>
                <a:stCxn id="60" idx="1"/>
                <a:endCxn id="60" idx="3"/>
              </p:cNvCxnSpPr>
              <p:nvPr/>
            </p:nvCxnSpPr>
            <p:spPr>
              <a:xfrm>
                <a:off x="6926449" y="3073812"/>
                <a:ext cx="1358525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/>
              <p:cNvSpPr/>
              <p:nvPr/>
            </p:nvSpPr>
            <p:spPr>
              <a:xfrm>
                <a:off x="6919173" y="2475257"/>
                <a:ext cx="3209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5898"/>
                <a:r>
                  <a:rPr lang="en-US" sz="1400" b="1" dirty="0" smtClean="0">
                    <a:solidFill>
                      <a:srgbClr val="FFC000"/>
                    </a:solidFill>
                    <a:latin typeface="Century Schoolbook" pitchFamily="18" charset="0"/>
                  </a:rPr>
                  <a:t>A</a:t>
                </a:r>
                <a:endParaRPr lang="en-US" sz="1400" b="1" dirty="0">
                  <a:solidFill>
                    <a:srgbClr val="FFC000"/>
                  </a:solidFill>
                  <a:latin typeface="Century Schoolbook" pitchFamily="18" charset="0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8105305" y="2491833"/>
                <a:ext cx="3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5898"/>
                <a:r>
                  <a:rPr lang="en-US" sz="1400" b="1" dirty="0" smtClean="0">
                    <a:solidFill>
                      <a:srgbClr val="FFC000"/>
                    </a:solidFill>
                    <a:latin typeface="Century Schoolbook" pitchFamily="18" charset="0"/>
                  </a:rPr>
                  <a:t>B</a:t>
                </a:r>
                <a:endParaRPr lang="en-US" sz="1400" b="1" dirty="0">
                  <a:solidFill>
                    <a:srgbClr val="FFC000"/>
                  </a:solidFill>
                  <a:latin typeface="Century Schoolbook" pitchFamily="18" charset="0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472253" y="3501806"/>
                <a:ext cx="3337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5898"/>
                <a:r>
                  <a:rPr lang="en-US" sz="1400" b="1" dirty="0" smtClean="0">
                    <a:solidFill>
                      <a:srgbClr val="FFC000"/>
                    </a:solidFill>
                    <a:latin typeface="Century Schoolbook" pitchFamily="18" charset="0"/>
                  </a:rPr>
                  <a:t>D</a:t>
                </a:r>
                <a:endParaRPr lang="en-US" sz="1400" b="1" dirty="0">
                  <a:solidFill>
                    <a:srgbClr val="FFC000"/>
                  </a:solidFill>
                  <a:latin typeface="Century Schoolbook" pitchFamily="18" charset="0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8489367" y="3497332"/>
                <a:ext cx="3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5898"/>
                <a:r>
                  <a:rPr lang="en-US" sz="1400" b="1" dirty="0" smtClean="0">
                    <a:solidFill>
                      <a:srgbClr val="FFC000"/>
                    </a:solidFill>
                    <a:latin typeface="Century Schoolbook" pitchFamily="18" charset="0"/>
                  </a:rPr>
                  <a:t>C</a:t>
                </a:r>
                <a:endParaRPr lang="en-US" sz="1400" b="1" dirty="0">
                  <a:solidFill>
                    <a:srgbClr val="FFC000"/>
                  </a:solidFill>
                  <a:latin typeface="Century Schoolbook" pitchFamily="18" charset="0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683568" y="2958290"/>
                <a:ext cx="3209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5898"/>
                <a:r>
                  <a:rPr lang="en-US" sz="1400" b="1" dirty="0" smtClean="0">
                    <a:solidFill>
                      <a:srgbClr val="FFC000"/>
                    </a:solidFill>
                    <a:latin typeface="Century Schoolbook" pitchFamily="18" charset="0"/>
                  </a:rPr>
                  <a:t>E</a:t>
                </a:r>
                <a:endParaRPr lang="en-US" sz="1400" b="1" dirty="0">
                  <a:solidFill>
                    <a:srgbClr val="FFC000"/>
                  </a:solidFill>
                  <a:latin typeface="Century Schoolbook" pitchFamily="18" charset="0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8284974" y="2958291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5898"/>
                <a:r>
                  <a:rPr lang="en-US" sz="1400" b="1" dirty="0" smtClean="0">
                    <a:solidFill>
                      <a:srgbClr val="FFC000"/>
                    </a:solidFill>
                    <a:latin typeface="Century Schoolbook" pitchFamily="18" charset="0"/>
                  </a:rPr>
                  <a:t>F</a:t>
                </a:r>
                <a:endParaRPr lang="en-US" sz="1400" b="1" dirty="0">
                  <a:solidFill>
                    <a:srgbClr val="FFC000"/>
                  </a:solidFill>
                  <a:latin typeface="Century Schoolbook" pitchFamily="18" charset="0"/>
                </a:endParaRPr>
              </a:p>
            </p:txBody>
          </p:sp>
        </p:grpSp>
        <p:cxnSp>
          <p:nvCxnSpPr>
            <p:cNvPr id="68" name="Straight Connector 67"/>
            <p:cNvCxnSpPr/>
            <p:nvPr/>
          </p:nvCxnSpPr>
          <p:spPr>
            <a:xfrm>
              <a:off x="6383843" y="1265013"/>
              <a:ext cx="1896258" cy="2032540"/>
            </a:xfrm>
            <a:prstGeom prst="line">
              <a:avLst/>
            </a:prstGeom>
            <a:ln w="1905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7228045" y="20118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5898"/>
              <a:r>
                <a:rPr lang="en-US" sz="1400" b="1" dirty="0">
                  <a:solidFill>
                    <a:srgbClr val="FFC000"/>
                  </a:solidFill>
                  <a:latin typeface="Century Schoolbook" pitchFamily="18" charset="0"/>
                </a:rPr>
                <a:t>G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703838" y="4054616"/>
            <a:ext cx="495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AE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03838" y="4366798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ED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720274" y="4395373"/>
            <a:ext cx="462428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475363" y="4054616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AG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75363" y="4366798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GC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1491799" y="4395373"/>
            <a:ext cx="462428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168484" y="420701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8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Bookman Old Style" pitchFamily="18" charset="0"/>
              </a:rPr>
              <a:t>=</a:t>
            </a:r>
            <a:endParaRPr lang="en-US" sz="1800" b="1" dirty="0">
              <a:solidFill>
                <a:srgbClr val="9BBB59">
                  <a:lumMod val="20000"/>
                  <a:lumOff val="8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349500" y="4207016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…(1)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03881" y="3322344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CG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03881" y="3634526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AG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720317" y="3663101"/>
            <a:ext cx="462428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475406" y="3322344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CF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475406" y="3634526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BF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1505421" y="3659926"/>
            <a:ext cx="462428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168527" y="3474744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=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331055" y="185919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…(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3</a:t>
            </a:r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)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627376" y="4054616"/>
            <a:ext cx="1451621" cy="7157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1800000" y="1713799"/>
            <a:ext cx="1451621" cy="7157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315740" y="3531057"/>
            <a:ext cx="804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…(2) 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41884" y="192141"/>
            <a:ext cx="1802353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u="sng" dirty="0" smtClean="0">
                <a:solidFill>
                  <a:srgbClr val="00FFFF"/>
                </a:solidFill>
                <a:latin typeface="Cambria"/>
              </a:rPr>
              <a:t>Solved Example :</a:t>
            </a:r>
            <a:endParaRPr lang="en-US" sz="1600" b="1" u="sng" dirty="0">
              <a:solidFill>
                <a:srgbClr val="00FFFF"/>
              </a:solidFill>
              <a:latin typeface="Cambria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451258" y="443932"/>
            <a:ext cx="8724491" cy="1140686"/>
            <a:chOff x="451258" y="443932"/>
            <a:chExt cx="8724491" cy="1140686"/>
          </a:xfrm>
        </p:grpSpPr>
        <p:grpSp>
          <p:nvGrpSpPr>
            <p:cNvPr id="97" name="Group 96"/>
            <p:cNvGrpSpPr/>
            <p:nvPr/>
          </p:nvGrpSpPr>
          <p:grpSpPr>
            <a:xfrm>
              <a:off x="451258" y="443932"/>
              <a:ext cx="8724491" cy="1140686"/>
              <a:chOff x="133758" y="163074"/>
              <a:chExt cx="8724491" cy="1140686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133758" y="163074"/>
                <a:ext cx="8724491" cy="584063"/>
              </a:xfrm>
              <a:prstGeom prst="rect">
                <a:avLst/>
              </a:prstGeom>
            </p:spPr>
            <p:txBody>
              <a:bodyPr wrap="square" lIns="90737" tIns="45367" rIns="90737" bIns="45367">
                <a:spAutoFit/>
              </a:bodyPr>
              <a:lstStyle/>
              <a:p>
                <a:pPr defTabSz="805898"/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</a:rPr>
                  <a:t> ABCD </a:t>
                </a:r>
                <a:r>
                  <a:rPr lang="en-US" sz="1600" b="1" dirty="0">
                    <a:solidFill>
                      <a:srgbClr val="FFFF00"/>
                    </a:solidFill>
                    <a:latin typeface="Century Schoolbook" pitchFamily="18" charset="0"/>
                  </a:rPr>
                  <a:t>is a trapezium with AB </a:t>
                </a:r>
                <a:r>
                  <a:rPr lang="en-US" sz="1600" b="1" dirty="0" smtClean="0">
                    <a:solidFill>
                      <a:srgbClr val="FFFF00"/>
                    </a:solidFill>
                    <a:latin typeface="Symbol" pitchFamily="18" charset="2"/>
                  </a:rPr>
                  <a:t>||</a:t>
                </a:r>
                <a:r>
                  <a:rPr lang="en-US" sz="1600" b="1" dirty="0">
                    <a:solidFill>
                      <a:srgbClr val="FFFF00"/>
                    </a:solidFill>
                    <a:latin typeface="Century Schoolbook" pitchFamily="18" charset="0"/>
                  </a:rPr>
                  <a:t> </a:t>
                </a:r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</a:rPr>
                  <a:t>DC. </a:t>
                </a:r>
                <a:r>
                  <a:rPr lang="en-US" sz="1600" b="1" dirty="0">
                    <a:solidFill>
                      <a:srgbClr val="FFFF00"/>
                    </a:solidFill>
                    <a:latin typeface="Century Schoolbook" pitchFamily="18" charset="0"/>
                  </a:rPr>
                  <a:t>E and F are points </a:t>
                </a:r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</a:rPr>
                  <a:t>on non-parallel</a:t>
                </a:r>
              </a:p>
              <a:p>
                <a:pPr defTabSz="805898"/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</a:rPr>
                  <a:t> sides </a:t>
                </a:r>
                <a:r>
                  <a:rPr lang="en-US" sz="1600" b="1" dirty="0">
                    <a:solidFill>
                      <a:srgbClr val="FFFF00"/>
                    </a:solidFill>
                    <a:latin typeface="Century Schoolbook" pitchFamily="18" charset="0"/>
                  </a:rPr>
                  <a:t>AD and BC respectively such that EF is parallel to </a:t>
                </a:r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</a:rPr>
                  <a:t>AB .</a:t>
                </a:r>
                <a:endParaRPr lang="en-US" sz="1600" b="1" dirty="0">
                  <a:solidFill>
                    <a:srgbClr val="FFFF00"/>
                  </a:solidFill>
                  <a:latin typeface="Century Schoolbook" pitchFamily="18" charset="0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1523499" y="653024"/>
                <a:ext cx="4956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5898"/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</a:rPr>
                  <a:t>AE</a:t>
                </a:r>
                <a:endParaRPr lang="en-US" sz="1600" b="1" dirty="0">
                  <a:solidFill>
                    <a:srgbClr val="FFFF00"/>
                  </a:solidFill>
                  <a:latin typeface="Century Schoolbook" pitchFamily="18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523499" y="965206"/>
                <a:ext cx="5116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5898"/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</a:rPr>
                  <a:t>ED</a:t>
                </a:r>
                <a:endParaRPr lang="en-US" sz="1600" b="1" dirty="0">
                  <a:solidFill>
                    <a:srgbClr val="FFFF00"/>
                  </a:solidFill>
                  <a:latin typeface="Century Schoolbook" pitchFamily="18" charset="0"/>
                </a:endParaRPr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1539935" y="993781"/>
                <a:ext cx="462428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extBox 102"/>
              <p:cNvSpPr txBox="1"/>
              <p:nvPr/>
            </p:nvSpPr>
            <p:spPr>
              <a:xfrm>
                <a:off x="2295024" y="653024"/>
                <a:ext cx="4924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5898"/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</a:rPr>
                  <a:t>BF</a:t>
                </a:r>
                <a:endParaRPr lang="en-US" sz="1600" b="1" dirty="0">
                  <a:solidFill>
                    <a:srgbClr val="FFFF00"/>
                  </a:solidFill>
                  <a:latin typeface="Century Schoolbook" pitchFamily="18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2295024" y="965206"/>
                <a:ext cx="4924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5898"/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</a:rPr>
                  <a:t>FC</a:t>
                </a:r>
                <a:endParaRPr lang="en-US" sz="1600" b="1" dirty="0">
                  <a:solidFill>
                    <a:srgbClr val="FFFF00"/>
                  </a:solidFill>
                  <a:latin typeface="Century Schoolbook" pitchFamily="18" charset="0"/>
                </a:endParaRPr>
              </a:p>
            </p:txBody>
          </p:sp>
          <p:cxnSp>
            <p:nvCxnSpPr>
              <p:cNvPr id="105" name="Straight Connector 104"/>
              <p:cNvCxnSpPr/>
              <p:nvPr/>
            </p:nvCxnSpPr>
            <p:spPr>
              <a:xfrm>
                <a:off x="2311460" y="993781"/>
                <a:ext cx="462428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/>
              <p:cNvSpPr txBox="1"/>
              <p:nvPr/>
            </p:nvSpPr>
            <p:spPr>
              <a:xfrm>
                <a:off x="1988145" y="80542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5898"/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</a:rPr>
                  <a:t>=</a:t>
                </a:r>
                <a:endParaRPr lang="en-US" sz="1600" b="1" dirty="0">
                  <a:solidFill>
                    <a:srgbClr val="FFFF00"/>
                  </a:solidFill>
                  <a:latin typeface="Century Schoolbook" pitchFamily="18" charset="0"/>
                </a:endParaRPr>
              </a:p>
            </p:txBody>
          </p:sp>
        </p:grpSp>
        <p:sp>
          <p:nvSpPr>
            <p:cNvPr id="98" name="Rectangle 97"/>
            <p:cNvSpPr/>
            <p:nvPr/>
          </p:nvSpPr>
          <p:spPr>
            <a:xfrm>
              <a:off x="561515" y="1056691"/>
              <a:ext cx="15691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05898"/>
              <a:r>
                <a:rPr lang="de-DE" sz="1600" b="1" dirty="0" smtClean="0">
                  <a:solidFill>
                    <a:srgbClr val="FFFF00"/>
                  </a:solidFill>
                  <a:latin typeface="Century Schoolbook" pitchFamily="18" charset="0"/>
                </a:rPr>
                <a:t>Show that </a:t>
              </a:r>
              <a:endParaRPr lang="en-US" sz="1600" b="1" dirty="0">
                <a:solidFill>
                  <a:srgbClr val="FFFF00"/>
                </a:solidFill>
                <a:latin typeface="Century Schoolbook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667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9" grpId="1" animBg="1"/>
      <p:bldP spid="89" grpId="2" animBg="1"/>
      <p:bldP spid="12" grpId="0"/>
      <p:bldP spid="13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4" grpId="0"/>
      <p:bldP spid="25" grpId="0"/>
      <p:bldP spid="27" grpId="0"/>
      <p:bldP spid="71" grpId="0"/>
      <p:bldP spid="72" grpId="0"/>
      <p:bldP spid="74" grpId="0"/>
      <p:bldP spid="75" grpId="0"/>
      <p:bldP spid="77" grpId="0"/>
      <p:bldP spid="79" grpId="0"/>
      <p:bldP spid="80" grpId="0"/>
      <p:bldP spid="81" grpId="0"/>
      <p:bldP spid="83" grpId="0"/>
      <p:bldP spid="84" grpId="0"/>
      <p:bldP spid="86" grpId="0"/>
      <p:bldP spid="88" grpId="0"/>
      <p:bldP spid="90" grpId="0" animBg="1"/>
      <p:bldP spid="90" grpId="1" animBg="1"/>
      <p:bldP spid="90" grpId="2" animBg="1"/>
      <p:bldP spid="91" grpId="0" animBg="1"/>
      <p:bldP spid="91" grpId="1" animBg="1"/>
      <p:bldP spid="8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9805" y="994395"/>
            <a:ext cx="6564391" cy="315471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prstClr val="black"/>
                </a:solidFill>
                <a:latin typeface="Bookman Old Style" pitchFamily="18" charset="0"/>
              </a:rPr>
              <a:t>MODULE  : </a:t>
            </a:r>
            <a:r>
              <a:rPr lang="en-US" sz="19900" b="1" dirty="0" smtClean="0">
                <a:solidFill>
                  <a:prstClr val="black"/>
                </a:solidFill>
                <a:latin typeface="Bookman Old Style" pitchFamily="18" charset="0"/>
              </a:rPr>
              <a:t>14</a:t>
            </a:r>
            <a:endParaRPr lang="en-US" sz="3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30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59343" y="315083"/>
            <a:ext cx="3025315" cy="408623"/>
          </a:xfrm>
          <a:prstGeom prst="roundRect">
            <a:avLst/>
          </a:prstGeom>
          <a:solidFill>
            <a:srgbClr val="800000"/>
          </a:solidFill>
          <a:ln>
            <a:solidFill>
              <a:schemeClr val="bg1"/>
            </a:solidFill>
          </a:ln>
          <a:effectLst>
            <a:glow rad="63500">
              <a:srgbClr val="80000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prstClr val="white"/>
                </a:solidFill>
                <a:latin typeface="Bookman Old Style" panose="02050604050505020204" pitchFamily="18" charset="0"/>
              </a:defRPr>
            </a:lvl1pPr>
          </a:lstStyle>
          <a:p>
            <a:pPr defTabSz="914400"/>
            <a:r>
              <a:rPr lang="en-US" sz="1800" dirty="0"/>
              <a:t>CONGRUENT  FIGURES</a:t>
            </a:r>
          </a:p>
        </p:txBody>
      </p:sp>
      <p:sp>
        <p:nvSpPr>
          <p:cNvPr id="4" name="Oval 3"/>
          <p:cNvSpPr/>
          <p:nvPr/>
        </p:nvSpPr>
        <p:spPr>
          <a:xfrm>
            <a:off x="2517089" y="1251331"/>
            <a:ext cx="1073518" cy="1073518"/>
          </a:xfrm>
          <a:prstGeom prst="ellipse">
            <a:avLst/>
          </a:prstGeom>
          <a:solidFill>
            <a:srgbClr val="33CCFF"/>
          </a:solidFill>
          <a:ln w="38100">
            <a:solidFill>
              <a:srgbClr val="0000FF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7" tIns="45669" rIns="91347" bIns="45669" anchor="ctr"/>
          <a:lstStyle/>
          <a:p>
            <a:pPr defTabSz="913464"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16487" y="2649937"/>
            <a:ext cx="1011078" cy="1011078"/>
          </a:xfrm>
          <a:prstGeom prst="rect">
            <a:avLst/>
          </a:prstGeom>
          <a:solidFill>
            <a:srgbClr val="33CCFF"/>
          </a:solidFill>
          <a:ln w="38100">
            <a:solidFill>
              <a:srgbClr val="0000FF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7" tIns="45669" rIns="91347" bIns="45669" anchor="ctr"/>
          <a:lstStyle/>
          <a:p>
            <a:pPr defTabSz="913464"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1303720" y="3935457"/>
            <a:ext cx="6059882" cy="722710"/>
            <a:chOff x="208" y="3065"/>
            <a:chExt cx="7197" cy="607"/>
          </a:xfrm>
        </p:grpSpPr>
        <p:sp>
          <p:nvSpPr>
            <p:cNvPr id="7" name="Rounded Rectangle 6"/>
            <p:cNvSpPr/>
            <p:nvPr/>
          </p:nvSpPr>
          <p:spPr>
            <a:xfrm>
              <a:off x="208" y="3065"/>
              <a:ext cx="7197" cy="607"/>
            </a:xfrm>
            <a:prstGeom prst="roundRect">
              <a:avLst/>
            </a:prstGeom>
            <a:solidFill>
              <a:srgbClr val="FF6347">
                <a:alpha val="50196"/>
              </a:srgbClr>
            </a:solidFill>
            <a:ln w="3175">
              <a:solidFill>
                <a:srgbClr val="800000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5" y="3102"/>
              <a:ext cx="6543" cy="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3464">
                <a:defRPr/>
              </a:pPr>
              <a:r>
                <a:rPr lang="en-US" sz="1800" b="1" spc="50" dirty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black">
                      <a:alpha val="95000"/>
                    </a:prst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itchFamily="18" charset="0"/>
                </a:rPr>
                <a:t>Figures having same shape and </a:t>
              </a:r>
              <a:r>
                <a:rPr lang="en-US" sz="1800" b="1" spc="5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black">
                      <a:alpha val="95000"/>
                    </a:prst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itchFamily="18" charset="0"/>
                </a:rPr>
                <a:t>same </a:t>
              </a:r>
              <a:r>
                <a:rPr lang="en-US" sz="1800" b="1" spc="50" dirty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black">
                      <a:alpha val="95000"/>
                    </a:prst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itchFamily="18" charset="0"/>
                </a:rPr>
                <a:t>size </a:t>
              </a:r>
              <a:endParaRPr lang="en-US" sz="1800" b="1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itchFamily="18" charset="0"/>
              </a:endParaRPr>
            </a:p>
            <a:p>
              <a:pPr algn="ctr" defTabSz="913464">
                <a:defRPr/>
              </a:pPr>
              <a:r>
                <a:rPr lang="en-US" sz="1800" b="1" spc="5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black">
                      <a:alpha val="95000"/>
                    </a:prst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itchFamily="18" charset="0"/>
                </a:rPr>
                <a:t>are called CONGRUENT FIGURES</a:t>
              </a:r>
              <a:endParaRPr lang="en-US" sz="1800" b="1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itchFamily="18" charset="0"/>
              </a:endParaRPr>
            </a:p>
          </p:txBody>
        </p:sp>
      </p:grpSp>
      <p:sp>
        <p:nvSpPr>
          <p:cNvPr id="9" name="5-Point Star 8"/>
          <p:cNvSpPr/>
          <p:nvPr/>
        </p:nvSpPr>
        <p:spPr>
          <a:xfrm>
            <a:off x="6554616" y="1147983"/>
            <a:ext cx="1284566" cy="1284566"/>
          </a:xfrm>
          <a:prstGeom prst="star5">
            <a:avLst/>
          </a:prstGeom>
          <a:solidFill>
            <a:srgbClr val="33CCFF"/>
          </a:solidFill>
          <a:ln w="38100">
            <a:solidFill>
              <a:srgbClr val="0000FF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7" tIns="45669" rIns="91347" bIns="45669" anchor="ctr"/>
          <a:lstStyle/>
          <a:p>
            <a:pPr defTabSz="913464"/>
            <a:endParaRPr lang="en-IN" sz="1800" dirty="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8704" y="1251331"/>
            <a:ext cx="1073518" cy="1073518"/>
          </a:xfrm>
          <a:prstGeom prst="ellipse">
            <a:avLst/>
          </a:prstGeom>
          <a:solidFill>
            <a:srgbClr val="FAC090">
              <a:alpha val="69804"/>
            </a:srgbClr>
          </a:solidFill>
          <a:ln w="381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7" tIns="45669" rIns="91347" bIns="45669" anchor="ctr"/>
          <a:lstStyle/>
          <a:p>
            <a:pPr defTabSz="913464">
              <a:defRPr/>
            </a:pPr>
            <a:endParaRPr lang="en-US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12182" y="2649937"/>
            <a:ext cx="1011078" cy="1011078"/>
          </a:xfrm>
          <a:prstGeom prst="rect">
            <a:avLst/>
          </a:prstGeom>
          <a:solidFill>
            <a:srgbClr val="FAC090">
              <a:alpha val="69804"/>
            </a:srgbClr>
          </a:solidFill>
          <a:ln w="381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7" tIns="45669" rIns="91347" bIns="45669" anchor="ctr"/>
          <a:lstStyle/>
          <a:p>
            <a:pPr defTabSz="913464"/>
            <a:endParaRPr lang="en-US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" name="5-Point Star 11"/>
          <p:cNvSpPr/>
          <p:nvPr/>
        </p:nvSpPr>
        <p:spPr>
          <a:xfrm>
            <a:off x="4937829" y="1147983"/>
            <a:ext cx="1284566" cy="1284566"/>
          </a:xfrm>
          <a:prstGeom prst="star5">
            <a:avLst/>
          </a:prstGeom>
          <a:solidFill>
            <a:srgbClr val="FAC090">
              <a:alpha val="69804"/>
            </a:srgbClr>
          </a:solidFill>
          <a:ln w="381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47" tIns="45669" rIns="91347" bIns="45669" anchor="ctr"/>
          <a:lstStyle/>
          <a:p>
            <a:pPr defTabSz="913464"/>
            <a:endParaRPr lang="en-IN" sz="1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53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8.64198E-7 L 0.1592 -0.0015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2 -0.00154 L -2.5E-6 -8.64198E-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93827E-7 L 0.17552 0.0027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67" y="12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6632 0.0015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52 0.00278 L -3.05556E-6 4.93827E-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85" y="-15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632 0.00154 L -1.11111E-6 -1.60494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mall tajmah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498" y="1123950"/>
            <a:ext cx="1501702" cy="1058700"/>
          </a:xfrm>
          <a:prstGeom prst="rect">
            <a:avLst/>
          </a:prstGeom>
          <a:ln>
            <a:solidFill>
              <a:srgbClr val="0FCBB9"/>
            </a:solidFill>
          </a:ln>
          <a:effectLst>
            <a:softEdge rad="63500"/>
          </a:effectLst>
        </p:spPr>
      </p:pic>
      <p:sp>
        <p:nvSpPr>
          <p:cNvPr id="3" name="TextBox 2"/>
          <p:cNvSpPr txBox="1"/>
          <p:nvPr/>
        </p:nvSpPr>
        <p:spPr>
          <a:xfrm>
            <a:off x="3199316" y="321414"/>
            <a:ext cx="2745368" cy="408623"/>
          </a:xfrm>
          <a:prstGeom prst="roundRect">
            <a:avLst/>
          </a:prstGeom>
          <a:solidFill>
            <a:srgbClr val="800000"/>
          </a:solidFill>
          <a:ln>
            <a:solidFill>
              <a:schemeClr val="bg1"/>
            </a:solidFill>
          </a:ln>
          <a:effectLst>
            <a:glow rad="63500">
              <a:srgbClr val="80000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prstClr val="white"/>
                </a:solidFill>
                <a:latin typeface="Bookman Old Style" panose="02050604050505020204" pitchFamily="18" charset="0"/>
              </a:defRPr>
            </a:lvl1pPr>
          </a:lstStyle>
          <a:p>
            <a:pPr defTabSz="914400"/>
            <a:r>
              <a:rPr lang="en-US" sz="1800" dirty="0"/>
              <a:t>SIMILAR OBJECTS</a:t>
            </a:r>
          </a:p>
        </p:txBody>
      </p:sp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88662"/>
            <a:ext cx="5791200" cy="38608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8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38450" y="514350"/>
            <a:ext cx="4828501" cy="40386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99316" y="321414"/>
            <a:ext cx="2745368" cy="408623"/>
          </a:xfrm>
          <a:prstGeom prst="roundRect">
            <a:avLst/>
          </a:prstGeom>
          <a:solidFill>
            <a:srgbClr val="800000"/>
          </a:solidFill>
          <a:ln>
            <a:solidFill>
              <a:schemeClr val="bg1"/>
            </a:solidFill>
          </a:ln>
          <a:effectLst>
            <a:glow rad="63500">
              <a:srgbClr val="80000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prstClr val="white"/>
                </a:solidFill>
                <a:latin typeface="Bookman Old Style" panose="02050604050505020204" pitchFamily="18" charset="0"/>
              </a:defRPr>
            </a:lvl1pPr>
          </a:lstStyle>
          <a:p>
            <a:pPr defTabSz="914400"/>
            <a:r>
              <a:rPr lang="en-US" sz="1800" dirty="0"/>
              <a:t>SIMILAR OBJECTS</a:t>
            </a:r>
          </a:p>
        </p:txBody>
      </p:sp>
      <p:pic>
        <p:nvPicPr>
          <p:cNvPr id="2" name="Picture 2" descr="Related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7" y="742950"/>
            <a:ext cx="4608393" cy="2573214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" descr="Image result for glo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1027" name="Picture 3" descr="C:\Users\admin\Desktop\download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76800" y="819150"/>
            <a:ext cx="2143125" cy="214312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23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69501" y="3690326"/>
            <a:ext cx="6175509" cy="786424"/>
            <a:chOff x="341" y="2968"/>
            <a:chExt cx="5959" cy="433"/>
          </a:xfrm>
          <a:effectLst/>
        </p:grpSpPr>
        <p:sp>
          <p:nvSpPr>
            <p:cNvPr id="3" name="Rounded Rectangle 2"/>
            <p:cNvSpPr/>
            <p:nvPr/>
          </p:nvSpPr>
          <p:spPr>
            <a:xfrm>
              <a:off x="341" y="2968"/>
              <a:ext cx="5653" cy="433"/>
            </a:xfrm>
            <a:prstGeom prst="roundRect">
              <a:avLst/>
            </a:prstGeom>
            <a:solidFill>
              <a:srgbClr val="FF6347">
                <a:alpha val="50196"/>
              </a:srgbClr>
            </a:solidFill>
            <a:ln w="3175">
              <a:solidFill>
                <a:srgbClr val="800000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26" y="2994"/>
              <a:ext cx="5574" cy="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3464">
                <a:defRPr/>
              </a:pPr>
              <a:r>
                <a:rPr lang="en-US" sz="1800" b="1" spc="50" dirty="0">
                  <a:ln w="13500">
                    <a:solidFill>
                      <a:sysClr val="windowText" lastClr="000000">
                        <a:alpha val="6500"/>
                      </a:sysClr>
                    </a:solidFill>
                    <a:prstDash val="solid"/>
                  </a:ln>
                  <a:solidFill>
                    <a:prstClr val="black">
                      <a:alpha val="95000"/>
                    </a:prstClr>
                  </a:solidFill>
                  <a:latin typeface="Bookman Old Style" panose="02050604050505020204" pitchFamily="18" charset="0"/>
                </a:rPr>
                <a:t>Figures whose </a:t>
              </a:r>
              <a:r>
                <a:rPr lang="en-US" sz="1800" b="1" spc="50" dirty="0" smtClean="0">
                  <a:ln w="13500">
                    <a:solidFill>
                      <a:sysClr val="windowText" lastClr="000000">
                        <a:alpha val="6500"/>
                      </a:sysClr>
                    </a:solidFill>
                    <a:prstDash val="solid"/>
                  </a:ln>
                  <a:solidFill>
                    <a:prstClr val="black">
                      <a:alpha val="95000"/>
                    </a:prstClr>
                  </a:solidFill>
                  <a:latin typeface="Bookman Old Style" panose="02050604050505020204" pitchFamily="18" charset="0"/>
                </a:rPr>
                <a:t>SHAPE </a:t>
              </a:r>
              <a:r>
                <a:rPr lang="en-US" sz="1800" b="1" spc="50" dirty="0">
                  <a:ln w="13500">
                    <a:solidFill>
                      <a:sysClr val="windowText" lastClr="000000">
                        <a:alpha val="6500"/>
                      </a:sysClr>
                    </a:solidFill>
                    <a:prstDash val="solid"/>
                  </a:ln>
                  <a:solidFill>
                    <a:prstClr val="black">
                      <a:alpha val="95000"/>
                    </a:prstClr>
                  </a:solidFill>
                  <a:latin typeface="Bookman Old Style" panose="02050604050505020204" pitchFamily="18" charset="0"/>
                </a:rPr>
                <a:t>is </a:t>
              </a:r>
              <a:r>
                <a:rPr lang="en-US" sz="1800" b="1" spc="50" dirty="0" smtClean="0">
                  <a:ln w="13500">
                    <a:solidFill>
                      <a:sysClr val="windowText" lastClr="000000">
                        <a:alpha val="6500"/>
                      </a:sysClr>
                    </a:solidFill>
                    <a:prstDash val="solid"/>
                  </a:ln>
                  <a:solidFill>
                    <a:prstClr val="black">
                      <a:alpha val="95000"/>
                    </a:prstClr>
                  </a:solidFill>
                  <a:latin typeface="Bookman Old Style" panose="02050604050505020204" pitchFamily="18" charset="0"/>
                </a:rPr>
                <a:t>SAME </a:t>
              </a:r>
              <a:r>
                <a:rPr lang="en-US" sz="1800" b="1" spc="50" dirty="0">
                  <a:ln w="13500">
                    <a:solidFill>
                      <a:sysClr val="windowText" lastClr="000000">
                        <a:alpha val="6500"/>
                      </a:sysClr>
                    </a:solidFill>
                    <a:prstDash val="solid"/>
                  </a:ln>
                  <a:solidFill>
                    <a:prstClr val="black">
                      <a:alpha val="95000"/>
                    </a:prstClr>
                  </a:solidFill>
                  <a:latin typeface="Bookman Old Style" panose="02050604050505020204" pitchFamily="18" charset="0"/>
                </a:rPr>
                <a:t>and </a:t>
              </a:r>
              <a:r>
                <a:rPr lang="en-US" sz="1800" b="1" spc="50" dirty="0" smtClean="0">
                  <a:ln w="13500">
                    <a:solidFill>
                      <a:sysClr val="windowText" lastClr="000000">
                        <a:alpha val="6500"/>
                      </a:sysClr>
                    </a:solidFill>
                    <a:prstDash val="solid"/>
                  </a:ln>
                  <a:solidFill>
                    <a:prstClr val="black">
                      <a:alpha val="95000"/>
                    </a:prstClr>
                  </a:solidFill>
                  <a:latin typeface="Bookman Old Style" panose="02050604050505020204" pitchFamily="18" charset="0"/>
                </a:rPr>
                <a:t>size</a:t>
              </a:r>
            </a:p>
            <a:p>
              <a:pPr defTabSz="913464">
                <a:defRPr/>
              </a:pPr>
              <a:r>
                <a:rPr lang="en-US" sz="1800" b="1" spc="50" dirty="0" smtClean="0">
                  <a:ln w="13500">
                    <a:solidFill>
                      <a:sysClr val="windowText" lastClr="000000">
                        <a:alpha val="6500"/>
                      </a:sysClr>
                    </a:solidFill>
                    <a:prstDash val="solid"/>
                  </a:ln>
                  <a:solidFill>
                    <a:prstClr val="black">
                      <a:alpha val="95000"/>
                    </a:prstClr>
                  </a:solidFill>
                  <a:latin typeface="Bookman Old Style" panose="02050604050505020204" pitchFamily="18" charset="0"/>
                </a:rPr>
                <a:t> </a:t>
              </a:r>
              <a:r>
                <a:rPr lang="en-US" sz="1800" b="1" spc="50" dirty="0">
                  <a:ln w="13500">
                    <a:solidFill>
                      <a:sysClr val="windowText" lastClr="000000">
                        <a:alpha val="6500"/>
                      </a:sysClr>
                    </a:solidFill>
                    <a:prstDash val="solid"/>
                  </a:ln>
                  <a:solidFill>
                    <a:prstClr val="black">
                      <a:alpha val="95000"/>
                    </a:prstClr>
                  </a:solidFill>
                  <a:latin typeface="Bookman Old Style" panose="02050604050505020204" pitchFamily="18" charset="0"/>
                </a:rPr>
                <a:t>may or may not be same are similar.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199316" y="321414"/>
            <a:ext cx="2745368" cy="408623"/>
          </a:xfrm>
          <a:prstGeom prst="roundRect">
            <a:avLst/>
          </a:prstGeom>
          <a:solidFill>
            <a:srgbClr val="800000"/>
          </a:solidFill>
          <a:ln>
            <a:solidFill>
              <a:schemeClr val="bg1"/>
            </a:solidFill>
          </a:ln>
          <a:effectLst>
            <a:glow rad="63500">
              <a:srgbClr val="80000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prstClr val="white"/>
                </a:solidFill>
                <a:latin typeface="Bookman Old Style" panose="02050604050505020204" pitchFamily="18" charset="0"/>
              </a:defRPr>
            </a:lvl1pPr>
          </a:lstStyle>
          <a:p>
            <a:pPr defTabSz="914400"/>
            <a:r>
              <a:rPr lang="en-US" sz="1800" dirty="0"/>
              <a:t>SIMILAR OBJECTS</a:t>
            </a:r>
          </a:p>
        </p:txBody>
      </p:sp>
      <p:sp>
        <p:nvSpPr>
          <p:cNvPr id="5" name="AutoShape 2" descr="Image result for toy aeropla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2051" name="Picture 3" descr="C:\Users\admin\Desktop\download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971550"/>
            <a:ext cx="1866900" cy="104546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7" descr="Image result for british aeropla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2057" name="Picture 9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971550"/>
            <a:ext cx="4286250" cy="244030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28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imilar cars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42" y="1071552"/>
            <a:ext cx="3433444" cy="1928826"/>
          </a:xfrm>
          <a:prstGeom prst="rect">
            <a:avLst/>
          </a:prstGeom>
          <a:ln>
            <a:solidFill>
              <a:srgbClr val="0FCBB9"/>
            </a:solidFill>
          </a:ln>
        </p:spPr>
      </p:pic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662981" y="3234792"/>
            <a:ext cx="5981713" cy="1569215"/>
            <a:chOff x="208" y="2976"/>
            <a:chExt cx="5772" cy="864"/>
          </a:xfrm>
          <a:effectLst/>
        </p:grpSpPr>
        <p:sp>
          <p:nvSpPr>
            <p:cNvPr id="6" name="Rectangle 5"/>
            <p:cNvSpPr/>
            <p:nvPr/>
          </p:nvSpPr>
          <p:spPr>
            <a:xfrm>
              <a:off x="208" y="2976"/>
              <a:ext cx="5772" cy="864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805898">
                <a:defRPr/>
              </a:pPr>
              <a:endParaRPr lang="en-US" sz="2800" dirty="0">
                <a:solidFill>
                  <a:prstClr val="white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3" y="2994"/>
              <a:ext cx="5767" cy="7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805898">
                <a:defRPr/>
              </a:pPr>
              <a:r>
                <a:rPr lang="en-US" sz="2800" b="1" spc="50" dirty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rgbClr val="4F81BD">
                      <a:tint val="3000"/>
                      <a:alpha val="95000"/>
                    </a:srgb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Figures whose shape is same and size may or may not be same are similar.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45801" y="297049"/>
            <a:ext cx="5173679" cy="461562"/>
          </a:xfrm>
          <a:prstGeom prst="rect">
            <a:avLst/>
          </a:prstGeom>
          <a:solidFill>
            <a:srgbClr val="26004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335" tIns="45664" rIns="91335" bIns="45664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defTabSz="805898">
              <a:defRPr/>
            </a:pPr>
            <a:r>
              <a:rPr lang="en-US" sz="2400" b="1" spc="150" dirty="0">
                <a:ln w="11430"/>
                <a:solidFill>
                  <a:prstClr val="white"/>
                </a:solidFill>
                <a:latin typeface="Bookman Old Style" pitchFamily="18" charset="0"/>
              </a:rPr>
              <a:t>SIMILAR OBJECTS</a:t>
            </a:r>
          </a:p>
        </p:txBody>
      </p:sp>
    </p:spTree>
    <p:extLst>
      <p:ext uri="{BB962C8B-B14F-4D97-AF65-F5344CB8AC3E}">
        <p14:creationId xmlns:p14="http://schemas.microsoft.com/office/powerpoint/2010/main" val="249689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756193" y="4141645"/>
            <a:ext cx="470656" cy="495619"/>
          </a:xfrm>
          <a:prstGeom prst="round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98" b="1" dirty="0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337737" y="4141645"/>
            <a:ext cx="470656" cy="495619"/>
          </a:xfrm>
          <a:prstGeom prst="round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98" b="1" dirty="0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17924" y="4141645"/>
            <a:ext cx="470656" cy="495619"/>
          </a:xfrm>
          <a:prstGeom prst="round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798" b="1" dirty="0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6885" b="23810"/>
          <a:stretch/>
        </p:blipFill>
        <p:spPr>
          <a:xfrm rot="5400000">
            <a:off x="5636673" y="1475031"/>
            <a:ext cx="3057505" cy="18790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36885" b="23810"/>
          <a:stretch/>
        </p:blipFill>
        <p:spPr>
          <a:xfrm rot="5400000">
            <a:off x="3107552" y="1475031"/>
            <a:ext cx="3057505" cy="187908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320245" y="1752623"/>
            <a:ext cx="700612" cy="950049"/>
            <a:chOff x="2564020" y="1781655"/>
            <a:chExt cx="700612" cy="950049"/>
          </a:xfrm>
        </p:grpSpPr>
        <p:sp>
          <p:nvSpPr>
            <p:cNvPr id="8" name="Right Triangle 7"/>
            <p:cNvSpPr/>
            <p:nvPr/>
          </p:nvSpPr>
          <p:spPr>
            <a:xfrm>
              <a:off x="2704274" y="1904294"/>
              <a:ext cx="426470" cy="727406"/>
            </a:xfrm>
            <a:prstGeom prst="rtTriangl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 b="1" dirty="0">
                <a:solidFill>
                  <a:prstClr val="white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19717" y="1781655"/>
              <a:ext cx="16313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IN" sz="5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A</a:t>
              </a:r>
              <a:endParaRPr lang="en-IN" sz="5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2703512" y="2568662"/>
              <a:ext cx="69056" cy="63037"/>
            </a:xfrm>
            <a:custGeom>
              <a:avLst/>
              <a:gdLst>
                <a:gd name="connsiteX0" fmla="*/ 0 w 69056"/>
                <a:gd name="connsiteY0" fmla="*/ 0 h 50006"/>
                <a:gd name="connsiteX1" fmla="*/ 69056 w 69056"/>
                <a:gd name="connsiteY1" fmla="*/ 0 h 50006"/>
                <a:gd name="connsiteX2" fmla="*/ 69056 w 69056"/>
                <a:gd name="connsiteY2" fmla="*/ 50006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056" h="50006">
                  <a:moveTo>
                    <a:pt x="0" y="0"/>
                  </a:moveTo>
                  <a:lnTo>
                    <a:pt x="69056" y="0"/>
                  </a:lnTo>
                  <a:lnTo>
                    <a:pt x="69056" y="50006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64020" y="2562427"/>
              <a:ext cx="16313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IN" sz="5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B</a:t>
              </a:r>
              <a:endParaRPr lang="en-IN" sz="5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01494" y="2562427"/>
              <a:ext cx="16313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IN" sz="5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C</a:t>
              </a:r>
              <a:endParaRPr lang="en-IN" sz="5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26640" y="2471840"/>
            <a:ext cx="338910" cy="209408"/>
            <a:chOff x="2870415" y="2500872"/>
            <a:chExt cx="338910" cy="209408"/>
          </a:xfrm>
        </p:grpSpPr>
        <p:sp>
          <p:nvSpPr>
            <p:cNvPr id="14" name="Arc 13"/>
            <p:cNvSpPr/>
            <p:nvPr/>
          </p:nvSpPr>
          <p:spPr>
            <a:xfrm flipV="1">
              <a:off x="3052163" y="2553118"/>
              <a:ext cx="157162" cy="157162"/>
            </a:xfrm>
            <a:prstGeom prst="arc">
              <a:avLst>
                <a:gd name="adj1" fmla="val 7248641"/>
                <a:gd name="adj2" fmla="val 1085403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 b="1" dirty="0">
                <a:solidFill>
                  <a:prstClr val="black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70415" y="2500872"/>
              <a:ext cx="28574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IN" sz="4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60</a:t>
              </a:r>
              <a:r>
                <a:rPr lang="en-IN" sz="400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sym typeface="Symbol" panose="05050102010706020507" pitchFamily="18" charset="2"/>
                </a:rPr>
                <a:t></a:t>
              </a:r>
              <a:endParaRPr lang="en-IN" sz="4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70008" y="1806448"/>
            <a:ext cx="285749" cy="298081"/>
            <a:chOff x="2613783" y="1835480"/>
            <a:chExt cx="285749" cy="298081"/>
          </a:xfrm>
        </p:grpSpPr>
        <p:sp>
          <p:nvSpPr>
            <p:cNvPr id="17" name="Arc 16"/>
            <p:cNvSpPr/>
            <p:nvPr/>
          </p:nvSpPr>
          <p:spPr>
            <a:xfrm flipV="1">
              <a:off x="2625693" y="1835480"/>
              <a:ext cx="157162" cy="157162"/>
            </a:xfrm>
            <a:prstGeom prst="arc">
              <a:avLst>
                <a:gd name="adj1" fmla="val 16004146"/>
                <a:gd name="adj2" fmla="val 1800490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 b="1" dirty="0">
                <a:solidFill>
                  <a:prstClr val="black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13783" y="1979673"/>
              <a:ext cx="28574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IN" sz="4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30</a:t>
              </a:r>
              <a:r>
                <a:rPr lang="en-IN" sz="400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sym typeface="Symbol" panose="05050102010706020507" pitchFamily="18" charset="2"/>
                </a:rPr>
                <a:t></a:t>
              </a:r>
              <a:endParaRPr lang="en-IN" sz="4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035081" y="2158982"/>
            <a:ext cx="5079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8.5 cm</a:t>
            </a:r>
            <a:endParaRPr lang="en-IN" sz="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16983" y="2572744"/>
            <a:ext cx="5253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5 cm</a:t>
            </a:r>
            <a:endParaRPr lang="en-IN" sz="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4339" y="2158982"/>
            <a:ext cx="5253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10 cm</a:t>
            </a:r>
            <a:endParaRPr lang="en-IN" sz="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902809" y="1752623"/>
            <a:ext cx="700612" cy="950049"/>
            <a:chOff x="4075930" y="1901558"/>
            <a:chExt cx="700612" cy="950049"/>
          </a:xfrm>
        </p:grpSpPr>
        <p:sp>
          <p:nvSpPr>
            <p:cNvPr id="23" name="Right Triangle 22"/>
            <p:cNvSpPr/>
            <p:nvPr/>
          </p:nvSpPr>
          <p:spPr>
            <a:xfrm>
              <a:off x="4216184" y="2024197"/>
              <a:ext cx="426470" cy="727406"/>
            </a:xfrm>
            <a:prstGeom prst="rtTriangl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 b="1" dirty="0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131627" y="1901558"/>
              <a:ext cx="16313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IN" sz="5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A</a:t>
              </a:r>
              <a:endParaRPr lang="en-IN" sz="5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4215422" y="2688565"/>
              <a:ext cx="69056" cy="63037"/>
            </a:xfrm>
            <a:custGeom>
              <a:avLst/>
              <a:gdLst>
                <a:gd name="connsiteX0" fmla="*/ 0 w 69056"/>
                <a:gd name="connsiteY0" fmla="*/ 0 h 50006"/>
                <a:gd name="connsiteX1" fmla="*/ 69056 w 69056"/>
                <a:gd name="connsiteY1" fmla="*/ 0 h 50006"/>
                <a:gd name="connsiteX2" fmla="*/ 69056 w 69056"/>
                <a:gd name="connsiteY2" fmla="*/ 50006 h 5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056" h="50006">
                  <a:moveTo>
                    <a:pt x="0" y="0"/>
                  </a:moveTo>
                  <a:lnTo>
                    <a:pt x="69056" y="0"/>
                  </a:lnTo>
                  <a:lnTo>
                    <a:pt x="69056" y="50006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1800" b="1" dirty="0">
                <a:solidFill>
                  <a:prstClr val="white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075930" y="2682330"/>
              <a:ext cx="16313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IN" sz="5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B</a:t>
              </a:r>
              <a:endParaRPr lang="en-IN" sz="5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13404" y="2682330"/>
              <a:ext cx="16313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IN" sz="5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C</a:t>
              </a:r>
              <a:endParaRPr lang="en-IN" sz="5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207059" y="2777986"/>
            <a:ext cx="629586" cy="350227"/>
            <a:chOff x="2812580" y="2587269"/>
            <a:chExt cx="441907" cy="350227"/>
          </a:xfrm>
        </p:grpSpPr>
        <p:sp>
          <p:nvSpPr>
            <p:cNvPr id="29" name="Arc 28"/>
            <p:cNvSpPr/>
            <p:nvPr/>
          </p:nvSpPr>
          <p:spPr>
            <a:xfrm flipV="1">
              <a:off x="3044178" y="2640210"/>
              <a:ext cx="210309" cy="297286"/>
            </a:xfrm>
            <a:prstGeom prst="arc">
              <a:avLst>
                <a:gd name="adj1" fmla="val 7124971"/>
                <a:gd name="adj2" fmla="val 1094098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2800" b="1" dirty="0">
                <a:solidFill>
                  <a:prstClr val="black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12580" y="2587269"/>
              <a:ext cx="3389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IN" sz="9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60</a:t>
              </a:r>
              <a:r>
                <a:rPr lang="en-IN" sz="900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sym typeface="Symbol" panose="05050102010706020507" pitchFamily="18" charset="2"/>
                </a:rPr>
                <a:t></a:t>
              </a:r>
              <a:endParaRPr lang="en-IN" sz="9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682375" y="1524994"/>
            <a:ext cx="529287" cy="499576"/>
            <a:chOff x="2603274" y="1440726"/>
            <a:chExt cx="371506" cy="499576"/>
          </a:xfrm>
        </p:grpSpPr>
        <p:sp>
          <p:nvSpPr>
            <p:cNvPr id="32" name="Arc 31"/>
            <p:cNvSpPr/>
            <p:nvPr/>
          </p:nvSpPr>
          <p:spPr>
            <a:xfrm flipV="1">
              <a:off x="2656712" y="1440726"/>
              <a:ext cx="198805" cy="281024"/>
            </a:xfrm>
            <a:prstGeom prst="arc">
              <a:avLst>
                <a:gd name="adj1" fmla="val 14186958"/>
                <a:gd name="adj2" fmla="val 1813797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2800" b="1" dirty="0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03274" y="1709470"/>
              <a:ext cx="37150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IN" sz="9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30</a:t>
              </a:r>
              <a:r>
                <a:rPr lang="en-IN" sz="900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sym typeface="Symbol" panose="05050102010706020507" pitchFamily="18" charset="2"/>
                </a:rPr>
                <a:t></a:t>
              </a:r>
              <a:endParaRPr lang="en-IN" sz="9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249242" y="2183742"/>
            <a:ext cx="6471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9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17 cm</a:t>
            </a:r>
            <a:endParaRPr lang="en-IN" sz="9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22550" y="2979570"/>
            <a:ext cx="5700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9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10 cm</a:t>
            </a:r>
            <a:endParaRPr lang="en-IN" sz="9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40904" y="2183742"/>
            <a:ext cx="6238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9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20 cm</a:t>
            </a:r>
            <a:endParaRPr lang="en-IN" sz="9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17795" y="1275761"/>
            <a:ext cx="21431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0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P</a:t>
            </a:r>
            <a:endParaRPr lang="en-IN" sz="10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77299" y="2885708"/>
            <a:ext cx="21431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0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R</a:t>
            </a:r>
            <a:endParaRPr lang="en-IN" sz="10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701580" y="2885708"/>
            <a:ext cx="214313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0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Q</a:t>
            </a:r>
            <a:endParaRPr lang="en-IN" sz="10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3844" y="609362"/>
            <a:ext cx="1107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400" b="1" dirty="0" smtClean="0">
                <a:solidFill>
                  <a:prstClr val="white"/>
                </a:solidFill>
                <a:latin typeface="Symbol" panose="05050102010706020507" pitchFamily="18" charset="2"/>
              </a:rPr>
              <a:t>D</a:t>
            </a:r>
            <a:r>
              <a:rPr lang="en-IN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ABC</a:t>
            </a:r>
            <a:endParaRPr lang="en-IN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401064" y="609362"/>
            <a:ext cx="2242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is similar to</a:t>
            </a:r>
            <a:endParaRPr lang="en-IN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638552" y="609362"/>
            <a:ext cx="1534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400" b="1" dirty="0" smtClean="0">
                <a:solidFill>
                  <a:prstClr val="white"/>
                </a:solidFill>
                <a:latin typeface="Symbol" panose="05050102010706020507" pitchFamily="18" charset="2"/>
              </a:rPr>
              <a:t>D</a:t>
            </a:r>
            <a:r>
              <a:rPr lang="en-IN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PRQ</a:t>
            </a:r>
            <a:endParaRPr lang="en-IN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06056" y="501639"/>
            <a:ext cx="347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400" b="1" dirty="0" smtClean="0">
                <a:solidFill>
                  <a:prstClr val="white"/>
                </a:solidFill>
                <a:latin typeface="Arial Rounded MT Bold" pitchFamily="34" charset="0"/>
                <a:sym typeface="Symbol" panose="05050102010706020507" pitchFamily="18" charset="2"/>
              </a:rPr>
              <a:t></a:t>
            </a:r>
            <a:endParaRPr lang="en-IN" sz="2400" b="1" dirty="0">
              <a:solidFill>
                <a:prstClr val="white"/>
              </a:solidFill>
              <a:latin typeface="Arial Rounded MT Bold" pitchFamily="34" charset="0"/>
            </a:endParaRP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783844" y="1187837"/>
            <a:ext cx="1191075" cy="307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7" tIns="45669" rIns="91347" bIns="45669">
            <a:spAutoFit/>
          </a:bodyPr>
          <a:lstStyle>
            <a:lvl1pPr algn="l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defTabSz="913464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prstClr val="white"/>
                </a:solidFill>
                <a:latin typeface="Symbol" panose="05050102010706020507" pitchFamily="18" charset="2"/>
              </a:rPr>
              <a:t>Ð</a:t>
            </a:r>
            <a:r>
              <a: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A </a:t>
            </a:r>
            <a:r>
              <a:rPr lang="en-US" sz="1400" b="1" dirty="0" smtClean="0">
                <a:solidFill>
                  <a:prstClr val="white"/>
                </a:solidFill>
                <a:latin typeface="Symbol" panose="05050102010706020507" pitchFamily="18" charset="2"/>
              </a:rPr>
              <a:t>@</a:t>
            </a:r>
            <a:r>
              <a:rPr lang="en-US" sz="1400" b="1" dirty="0" smtClean="0">
                <a:solidFill>
                  <a:prstClr val="white"/>
                </a:solidFill>
                <a:latin typeface="Bookman Old Style" pitchFamily="18" charset="0"/>
              </a:rPr>
              <a:t> </a:t>
            </a:r>
            <a:r>
              <a:rPr lang="en-US" sz="1400" b="1" dirty="0">
                <a:solidFill>
                  <a:prstClr val="white"/>
                </a:solidFill>
                <a:latin typeface="Symbol" panose="05050102010706020507" pitchFamily="18" charset="2"/>
              </a:rPr>
              <a:t>Ð</a:t>
            </a:r>
            <a:r>
              <a:rPr lang="en-US" sz="1400" b="1" dirty="0">
                <a:solidFill>
                  <a:prstClr val="white"/>
                </a:solidFill>
                <a:latin typeface="Bookman Old Style" pitchFamily="18" charset="0"/>
              </a:rPr>
              <a:t>P   </a:t>
            </a:r>
            <a:endParaRPr lang="en-US" sz="1400" b="1" baseline="30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5" name="Text Box 25"/>
          <p:cNvSpPr txBox="1">
            <a:spLocks noChangeArrowheads="1"/>
          </p:cNvSpPr>
          <p:nvPr/>
        </p:nvSpPr>
        <p:spPr bwMode="auto">
          <a:xfrm>
            <a:off x="783844" y="1450975"/>
            <a:ext cx="1191075" cy="307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7" tIns="45669" rIns="91347" bIns="45669">
            <a:spAutoFit/>
          </a:bodyPr>
          <a:lstStyle>
            <a:lvl1pPr algn="l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defTabSz="913464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Symbol" panose="05050102010706020507" pitchFamily="18" charset="2"/>
              </a:rPr>
              <a:t>Ð</a:t>
            </a:r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B </a:t>
            </a:r>
            <a:r>
              <a:rPr lang="en-US" sz="1400" b="1" dirty="0" smtClean="0">
                <a:solidFill>
                  <a:prstClr val="white"/>
                </a:solidFill>
                <a:latin typeface="Symbol" panose="05050102010706020507" pitchFamily="18" charset="2"/>
              </a:rPr>
              <a:t>@</a:t>
            </a:r>
            <a:r>
              <a:rPr lang="en-US" sz="1400" b="1" dirty="0" smtClean="0">
                <a:solidFill>
                  <a:prstClr val="white"/>
                </a:solidFill>
                <a:latin typeface="Bookman Old Style" pitchFamily="18" charset="0"/>
              </a:rPr>
              <a:t> </a:t>
            </a:r>
            <a:r>
              <a:rPr lang="en-US" sz="1400" b="1" dirty="0" smtClean="0">
                <a:solidFill>
                  <a:prstClr val="white"/>
                </a:solidFill>
                <a:latin typeface="Symbol" panose="05050102010706020507" pitchFamily="18" charset="2"/>
              </a:rPr>
              <a:t>Ð</a:t>
            </a:r>
            <a:r>
              <a:rPr lang="en-US" sz="1400" b="1" dirty="0" smtClean="0">
                <a:solidFill>
                  <a:prstClr val="white"/>
                </a:solidFill>
                <a:latin typeface="Bookman Old Style" pitchFamily="18" charset="0"/>
              </a:rPr>
              <a:t>R   </a:t>
            </a:r>
            <a:endParaRPr lang="en-US" sz="1400" b="1" baseline="30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6" name="Text Box 25"/>
          <p:cNvSpPr txBox="1">
            <a:spLocks noChangeArrowheads="1"/>
          </p:cNvSpPr>
          <p:nvPr/>
        </p:nvSpPr>
        <p:spPr bwMode="auto">
          <a:xfrm>
            <a:off x="783844" y="1730676"/>
            <a:ext cx="1191075" cy="307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7" tIns="45669" rIns="91347" bIns="45669">
            <a:spAutoFit/>
          </a:bodyPr>
          <a:lstStyle>
            <a:lvl1pPr algn="l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defTabSz="913464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Symbol" panose="05050102010706020507" pitchFamily="18" charset="2"/>
              </a:rPr>
              <a:t>Ð</a:t>
            </a:r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C </a:t>
            </a:r>
            <a:r>
              <a:rPr lang="en-US" sz="1400" b="1" dirty="0" smtClean="0">
                <a:solidFill>
                  <a:prstClr val="white"/>
                </a:solidFill>
                <a:latin typeface="Symbol" panose="05050102010706020507" pitchFamily="18" charset="2"/>
              </a:rPr>
              <a:t>@</a:t>
            </a:r>
            <a:r>
              <a:rPr lang="en-US" sz="1400" b="1" dirty="0" smtClean="0">
                <a:solidFill>
                  <a:prstClr val="white"/>
                </a:solidFill>
                <a:latin typeface="Bookman Old Style" pitchFamily="18" charset="0"/>
              </a:rPr>
              <a:t> </a:t>
            </a:r>
            <a:r>
              <a:rPr lang="en-US" sz="1400" b="1" dirty="0" smtClean="0">
                <a:solidFill>
                  <a:prstClr val="white"/>
                </a:solidFill>
                <a:latin typeface="Symbol" panose="05050102010706020507" pitchFamily="18" charset="2"/>
              </a:rPr>
              <a:t>Ð</a:t>
            </a:r>
            <a:r>
              <a:rPr lang="en-US" sz="1400" b="1" dirty="0" smtClean="0">
                <a:solidFill>
                  <a:prstClr val="white"/>
                </a:solidFill>
                <a:latin typeface="Bookman Old Style" pitchFamily="18" charset="0"/>
              </a:rPr>
              <a:t>Q   </a:t>
            </a:r>
            <a:endParaRPr lang="en-US" sz="1400" b="1" baseline="30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83844" y="361950"/>
            <a:ext cx="539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400" b="1" i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If</a:t>
            </a:r>
            <a:endParaRPr lang="en-IN" sz="1400" b="1" i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3844" y="952017"/>
            <a:ext cx="930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400" b="1" i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then,</a:t>
            </a:r>
            <a:endParaRPr lang="en-IN" sz="1400" b="1" i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30938" y="4105459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1400" b="1" dirty="0" smtClean="0">
                <a:solidFill>
                  <a:prstClr val="white"/>
                </a:solidFill>
                <a:latin typeface="Bookman Old Style" pitchFamily="18" charset="0"/>
              </a:rPr>
              <a:t>AB</a:t>
            </a:r>
            <a:endParaRPr lang="en-US" sz="14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870234" y="4416717"/>
            <a:ext cx="3657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31739" y="4352072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1400" b="1" dirty="0" smtClean="0">
                <a:solidFill>
                  <a:prstClr val="white"/>
                </a:solidFill>
                <a:latin typeface="Bookman Old Style" pitchFamily="18" charset="0"/>
              </a:rPr>
              <a:t>PR</a:t>
            </a:r>
            <a:endParaRPr lang="en-US" sz="14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368830" y="4240717"/>
            <a:ext cx="3000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=</a:t>
            </a:r>
            <a:endParaRPr lang="en-US" sz="15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765718" y="4090071"/>
            <a:ext cx="4700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white"/>
                </a:solidFill>
                <a:latin typeface="Bookman Old Style" pitchFamily="18" charset="0"/>
              </a:rPr>
              <a:t>BC</a:t>
            </a:r>
            <a:endParaRPr lang="en-US" sz="15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3802404" y="4401330"/>
            <a:ext cx="3657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746470" y="4352072"/>
            <a:ext cx="4892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white"/>
                </a:solidFill>
                <a:latin typeface="Bookman Old Style" pitchFamily="18" charset="0"/>
              </a:rPr>
              <a:t>QR</a:t>
            </a:r>
            <a:endParaRPr lang="en-US" sz="15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274936" y="4215671"/>
            <a:ext cx="3000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=</a:t>
            </a:r>
            <a:endParaRPr lang="en-US" sz="15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6390661" y="4401329"/>
            <a:ext cx="3657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338315" y="4090071"/>
            <a:ext cx="4651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white"/>
                </a:solidFill>
                <a:latin typeface="Bookman Old Style" pitchFamily="18" charset="0"/>
              </a:rPr>
              <a:t>AC</a:t>
            </a:r>
            <a:endParaRPr lang="en-US" sz="15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19067" y="4352072"/>
            <a:ext cx="4651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white"/>
                </a:solidFill>
                <a:latin typeface="Bookman Old Style" pitchFamily="18" charset="0"/>
              </a:rPr>
              <a:t>PQ</a:t>
            </a:r>
            <a:endParaRPr lang="en-US" sz="15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847533" y="4232409"/>
            <a:ext cx="3000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=</a:t>
            </a:r>
            <a:endParaRPr lang="en-US" sz="15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849173" y="2753216"/>
            <a:ext cx="444352" cy="580534"/>
            <a:chOff x="879104" y="2937193"/>
            <a:chExt cx="444352" cy="580534"/>
          </a:xfrm>
        </p:grpSpPr>
        <p:sp>
          <p:nvSpPr>
            <p:cNvPr id="62" name="TextBox 61"/>
            <p:cNvSpPr txBox="1"/>
            <p:nvPr/>
          </p:nvSpPr>
          <p:spPr>
            <a:xfrm>
              <a:off x="879104" y="2937193"/>
              <a:ext cx="444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b="1" dirty="0" smtClean="0">
                  <a:solidFill>
                    <a:prstClr val="white"/>
                  </a:solidFill>
                  <a:latin typeface="Bookman Old Style" pitchFamily="18" charset="0"/>
                </a:rPr>
                <a:t>AB</a:t>
              </a:r>
              <a:endParaRPr lang="en-US" sz="14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926079" y="3237942"/>
              <a:ext cx="3415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879104" y="3209950"/>
              <a:ext cx="4427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b="1" dirty="0" smtClean="0">
                  <a:solidFill>
                    <a:prstClr val="white"/>
                  </a:solidFill>
                  <a:latin typeface="Bookman Old Style" pitchFamily="18" charset="0"/>
                </a:rPr>
                <a:t>PR</a:t>
              </a:r>
              <a:endParaRPr lang="en-US" sz="14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555390" y="2753216"/>
            <a:ext cx="468398" cy="580534"/>
            <a:chOff x="1585321" y="2937193"/>
            <a:chExt cx="468398" cy="580534"/>
          </a:xfrm>
        </p:grpSpPr>
        <p:sp>
          <p:nvSpPr>
            <p:cNvPr id="66" name="TextBox 65"/>
            <p:cNvSpPr txBox="1"/>
            <p:nvPr/>
          </p:nvSpPr>
          <p:spPr>
            <a:xfrm>
              <a:off x="1604569" y="2937193"/>
              <a:ext cx="4475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b="1" dirty="0" smtClean="0">
                  <a:solidFill>
                    <a:prstClr val="white"/>
                  </a:solidFill>
                  <a:latin typeface="Bookman Old Style" pitchFamily="18" charset="0"/>
                </a:rPr>
                <a:t>BC</a:t>
              </a:r>
              <a:endParaRPr lang="en-US" sz="14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1660391" y="3237942"/>
              <a:ext cx="37570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1585321" y="3209950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b="1" dirty="0" smtClean="0">
                  <a:solidFill>
                    <a:prstClr val="white"/>
                  </a:solidFill>
                  <a:latin typeface="Bookman Old Style" pitchFamily="18" charset="0"/>
                </a:rPr>
                <a:t>QR</a:t>
              </a:r>
              <a:endParaRPr lang="en-US" sz="14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9" name="Rectangle 68"/>
          <p:cNvSpPr/>
          <p:nvPr/>
        </p:nvSpPr>
        <p:spPr>
          <a:xfrm>
            <a:off x="1248559" y="2894850"/>
            <a:ext cx="3000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=</a:t>
            </a:r>
            <a:endParaRPr lang="en-US" sz="15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037719" y="2894850"/>
            <a:ext cx="3000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=</a:t>
            </a:r>
            <a:endParaRPr lang="en-US" sz="15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2300123" y="2753216"/>
            <a:ext cx="455666" cy="580534"/>
            <a:chOff x="2330054" y="2937193"/>
            <a:chExt cx="455666" cy="580534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399046" y="3237942"/>
              <a:ext cx="3415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2330054" y="2937193"/>
              <a:ext cx="4475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b="1" dirty="0" smtClean="0">
                  <a:solidFill>
                    <a:prstClr val="white"/>
                  </a:solidFill>
                  <a:latin typeface="Bookman Old Style" pitchFamily="18" charset="0"/>
                </a:rPr>
                <a:t>AC</a:t>
              </a:r>
              <a:endParaRPr lang="en-US" sz="14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338162" y="3209950"/>
              <a:ext cx="4475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b="1" dirty="0" smtClean="0">
                  <a:solidFill>
                    <a:prstClr val="white"/>
                  </a:solidFill>
                  <a:latin typeface="Bookman Old Style" pitchFamily="18" charset="0"/>
                </a:rPr>
                <a:t>PQ</a:t>
              </a:r>
              <a:endParaRPr lang="en-US" sz="14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75" name="Rounded Rectangle 74"/>
          <p:cNvSpPr/>
          <p:nvPr/>
        </p:nvSpPr>
        <p:spPr>
          <a:xfrm>
            <a:off x="2392871" y="4139009"/>
            <a:ext cx="461382" cy="531370"/>
          </a:xfrm>
          <a:prstGeom prst="roundRect">
            <a:avLst/>
          </a:prstGeom>
          <a:noFill/>
          <a:ln w="12700" algn="ctr">
            <a:solidFill>
              <a:srgbClr val="FFFF00"/>
            </a:solidFill>
            <a:prstDash val="sysDash"/>
            <a:round/>
            <a:headEnd/>
            <a:tailEnd/>
          </a:ln>
          <a:effectLst>
            <a:glow rad="63500">
              <a:srgbClr val="FFFF00">
                <a:alpha val="40000"/>
              </a:srgbClr>
            </a:glow>
          </a:effectLst>
        </p:spPr>
        <p:txBody>
          <a:bodyPr/>
          <a:lstStyle/>
          <a:p>
            <a:pPr algn="ctr" defTabSz="9135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 dirty="0">
              <a:solidFill>
                <a:prstClr val="white"/>
              </a:solidFill>
              <a:latin typeface="Arial Rounded MT Bold" pitchFamily="34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5305343" y="4140919"/>
            <a:ext cx="466119" cy="529395"/>
          </a:xfrm>
          <a:prstGeom prst="roundRect">
            <a:avLst/>
          </a:prstGeom>
          <a:noFill/>
          <a:ln w="12700" algn="ctr">
            <a:solidFill>
              <a:srgbClr val="FFFF00"/>
            </a:solidFill>
            <a:prstDash val="sysDash"/>
            <a:round/>
            <a:headEnd/>
            <a:tailEnd/>
          </a:ln>
          <a:effectLst>
            <a:glow rad="63500">
              <a:srgbClr val="FFFF00">
                <a:alpha val="40000"/>
              </a:srgbClr>
            </a:glow>
          </a:effectLst>
        </p:spPr>
        <p:txBody>
          <a:bodyPr/>
          <a:lstStyle/>
          <a:p>
            <a:pPr algn="ctr" defTabSz="9135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 dirty="0">
              <a:solidFill>
                <a:prstClr val="white"/>
              </a:solidFill>
              <a:latin typeface="Arial Rounded MT Bold" pitchFamily="34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7811795" y="4140919"/>
            <a:ext cx="472965" cy="529395"/>
          </a:xfrm>
          <a:prstGeom prst="roundRect">
            <a:avLst/>
          </a:prstGeom>
          <a:noFill/>
          <a:ln w="12700" algn="ctr">
            <a:solidFill>
              <a:srgbClr val="FFFF00"/>
            </a:solidFill>
            <a:prstDash val="sysDash"/>
            <a:round/>
            <a:headEnd/>
            <a:tailEnd/>
          </a:ln>
          <a:effectLst>
            <a:glow rad="63500">
              <a:srgbClr val="FFFF00">
                <a:alpha val="40000"/>
              </a:srgbClr>
            </a:glow>
          </a:effectLst>
        </p:spPr>
        <p:txBody>
          <a:bodyPr/>
          <a:lstStyle/>
          <a:p>
            <a:pPr algn="ctr" defTabSz="9135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 dirty="0">
              <a:solidFill>
                <a:prstClr val="white"/>
              </a:solidFill>
              <a:latin typeface="Arial Rounded MT Bold" pitchFamily="34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1690470" y="4104051"/>
            <a:ext cx="482824" cy="592452"/>
            <a:chOff x="1246267" y="2541996"/>
            <a:chExt cx="482824" cy="592452"/>
          </a:xfrm>
        </p:grpSpPr>
        <p:grpSp>
          <p:nvGrpSpPr>
            <p:cNvPr id="79" name="Group 78"/>
            <p:cNvGrpSpPr/>
            <p:nvPr/>
          </p:nvGrpSpPr>
          <p:grpSpPr>
            <a:xfrm>
              <a:off x="1246267" y="2541996"/>
              <a:ext cx="482824" cy="592452"/>
              <a:chOff x="1246267" y="2541996"/>
              <a:chExt cx="482824" cy="592452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246267" y="2541996"/>
                <a:ext cx="4828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400" b="1" dirty="0" smtClean="0">
                    <a:solidFill>
                      <a:prstClr val="white"/>
                    </a:solidFill>
                    <a:latin typeface="Bookman Old Style" panose="02050604050505020204" pitchFamily="18" charset="0"/>
                  </a:rPr>
                  <a:t>8.5</a:t>
                </a:r>
                <a:endParaRPr lang="en-US" sz="1400" b="1" dirty="0">
                  <a:solidFill>
                    <a:prstClr val="white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46267" y="2826671"/>
                <a:ext cx="42191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400" b="1" dirty="0" smtClean="0">
                    <a:solidFill>
                      <a:prstClr val="white"/>
                    </a:solidFill>
                    <a:latin typeface="Bookman Old Style" panose="02050604050505020204" pitchFamily="18" charset="0"/>
                  </a:rPr>
                  <a:t>17</a:t>
                </a:r>
                <a:endParaRPr lang="en-US" sz="1400" b="1" dirty="0">
                  <a:solidFill>
                    <a:prstClr val="white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80" name="Straight Connector 79"/>
            <p:cNvCxnSpPr/>
            <p:nvPr/>
          </p:nvCxnSpPr>
          <p:spPr>
            <a:xfrm>
              <a:off x="1305497" y="2840188"/>
              <a:ext cx="36031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82"/>
          <p:cNvSpPr/>
          <p:nvPr/>
        </p:nvSpPr>
        <p:spPr>
          <a:xfrm>
            <a:off x="2152982" y="4229166"/>
            <a:ext cx="3000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=</a:t>
            </a:r>
            <a:endParaRPr lang="en-US" sz="15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2474622" y="4104051"/>
            <a:ext cx="303288" cy="592452"/>
            <a:chOff x="1246267" y="2541996"/>
            <a:chExt cx="303288" cy="592452"/>
          </a:xfrm>
        </p:grpSpPr>
        <p:grpSp>
          <p:nvGrpSpPr>
            <p:cNvPr id="85" name="Group 84"/>
            <p:cNvGrpSpPr/>
            <p:nvPr/>
          </p:nvGrpSpPr>
          <p:grpSpPr>
            <a:xfrm>
              <a:off x="1246267" y="2541996"/>
              <a:ext cx="303288" cy="592452"/>
              <a:chOff x="1246267" y="2541996"/>
              <a:chExt cx="303288" cy="592452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1246267" y="2541996"/>
                <a:ext cx="30328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400" b="1" dirty="0" smtClean="0">
                    <a:solidFill>
                      <a:prstClr val="white"/>
                    </a:solidFill>
                    <a:latin typeface="Bookman Old Style" panose="02050604050505020204" pitchFamily="18" charset="0"/>
                  </a:rPr>
                  <a:t>1</a:t>
                </a:r>
                <a:endParaRPr lang="en-US" sz="1400" b="1" dirty="0">
                  <a:solidFill>
                    <a:prstClr val="white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246267" y="2826671"/>
                <a:ext cx="30328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400" b="1" dirty="0" smtClean="0">
                    <a:solidFill>
                      <a:prstClr val="white"/>
                    </a:solidFill>
                    <a:latin typeface="Bookman Old Style" panose="02050604050505020204" pitchFamily="18" charset="0"/>
                  </a:rPr>
                  <a:t>2</a:t>
                </a:r>
                <a:endParaRPr lang="en-US" sz="1400" b="1" dirty="0">
                  <a:solidFill>
                    <a:prstClr val="white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>
              <a:off x="1305497" y="2840188"/>
              <a:ext cx="2045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Rectangle 88"/>
          <p:cNvSpPr/>
          <p:nvPr/>
        </p:nvSpPr>
        <p:spPr>
          <a:xfrm>
            <a:off x="5059088" y="4231878"/>
            <a:ext cx="3000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=</a:t>
            </a:r>
            <a:endParaRPr lang="en-US" sz="15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380728" y="4104051"/>
            <a:ext cx="303288" cy="592452"/>
            <a:chOff x="1246267" y="2541996"/>
            <a:chExt cx="303288" cy="592452"/>
          </a:xfrm>
        </p:grpSpPr>
        <p:grpSp>
          <p:nvGrpSpPr>
            <p:cNvPr id="91" name="Group 90"/>
            <p:cNvGrpSpPr/>
            <p:nvPr/>
          </p:nvGrpSpPr>
          <p:grpSpPr>
            <a:xfrm>
              <a:off x="1246267" y="2541996"/>
              <a:ext cx="303288" cy="592452"/>
              <a:chOff x="1246267" y="2541996"/>
              <a:chExt cx="303288" cy="592452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1246267" y="2541996"/>
                <a:ext cx="30328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400" b="1" dirty="0" smtClean="0">
                    <a:solidFill>
                      <a:prstClr val="white"/>
                    </a:solidFill>
                    <a:latin typeface="Bookman Old Style" panose="02050604050505020204" pitchFamily="18" charset="0"/>
                  </a:rPr>
                  <a:t>1</a:t>
                </a:r>
                <a:endParaRPr lang="en-US" sz="1400" b="1" dirty="0">
                  <a:solidFill>
                    <a:prstClr val="white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1246267" y="2826671"/>
                <a:ext cx="30328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400" b="1" dirty="0" smtClean="0">
                    <a:solidFill>
                      <a:prstClr val="white"/>
                    </a:solidFill>
                    <a:latin typeface="Bookman Old Style" panose="02050604050505020204" pitchFamily="18" charset="0"/>
                  </a:rPr>
                  <a:t>2</a:t>
                </a:r>
                <a:endParaRPr lang="en-US" sz="1400" b="1" dirty="0">
                  <a:solidFill>
                    <a:prstClr val="white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92" name="Straight Connector 91"/>
            <p:cNvCxnSpPr/>
            <p:nvPr/>
          </p:nvCxnSpPr>
          <p:spPr>
            <a:xfrm>
              <a:off x="1305497" y="2840188"/>
              <a:ext cx="2045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/>
          <p:cNvSpPr/>
          <p:nvPr/>
        </p:nvSpPr>
        <p:spPr>
          <a:xfrm>
            <a:off x="7572455" y="4237349"/>
            <a:ext cx="3000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=</a:t>
            </a:r>
            <a:endParaRPr lang="en-US" sz="15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7891408" y="4104051"/>
            <a:ext cx="303288" cy="592452"/>
            <a:chOff x="1246267" y="2541996"/>
            <a:chExt cx="303288" cy="592452"/>
          </a:xfrm>
        </p:grpSpPr>
        <p:grpSp>
          <p:nvGrpSpPr>
            <p:cNvPr id="97" name="Group 96"/>
            <p:cNvGrpSpPr/>
            <p:nvPr/>
          </p:nvGrpSpPr>
          <p:grpSpPr>
            <a:xfrm>
              <a:off x="1246267" y="2541996"/>
              <a:ext cx="303288" cy="592452"/>
              <a:chOff x="1246267" y="2541996"/>
              <a:chExt cx="303288" cy="592452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1246267" y="2541996"/>
                <a:ext cx="30328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400" b="1" dirty="0" smtClean="0">
                    <a:solidFill>
                      <a:prstClr val="white"/>
                    </a:solidFill>
                    <a:latin typeface="Bookman Old Style" panose="02050604050505020204" pitchFamily="18" charset="0"/>
                  </a:rPr>
                  <a:t>1</a:t>
                </a:r>
                <a:endParaRPr lang="en-US" sz="1400" b="1" dirty="0">
                  <a:solidFill>
                    <a:prstClr val="white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46267" y="2826671"/>
                <a:ext cx="30328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400" b="1" dirty="0" smtClean="0">
                    <a:solidFill>
                      <a:prstClr val="white"/>
                    </a:solidFill>
                    <a:latin typeface="Bookman Old Style" panose="02050604050505020204" pitchFamily="18" charset="0"/>
                  </a:rPr>
                  <a:t>2</a:t>
                </a:r>
                <a:endParaRPr lang="en-US" sz="1400" b="1" dirty="0">
                  <a:solidFill>
                    <a:prstClr val="white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98" name="Straight Connector 97"/>
            <p:cNvCxnSpPr/>
            <p:nvPr/>
          </p:nvCxnSpPr>
          <p:spPr>
            <a:xfrm>
              <a:off x="1305497" y="2840188"/>
              <a:ext cx="20455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4599683" y="4104051"/>
            <a:ext cx="421910" cy="592452"/>
            <a:chOff x="1246267" y="2541996"/>
            <a:chExt cx="421910" cy="592452"/>
          </a:xfrm>
        </p:grpSpPr>
        <p:grpSp>
          <p:nvGrpSpPr>
            <p:cNvPr id="102" name="Group 101"/>
            <p:cNvGrpSpPr/>
            <p:nvPr/>
          </p:nvGrpSpPr>
          <p:grpSpPr>
            <a:xfrm>
              <a:off x="1246267" y="2541996"/>
              <a:ext cx="421910" cy="592452"/>
              <a:chOff x="1246267" y="2541996"/>
              <a:chExt cx="421910" cy="592452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1305578" y="2541996"/>
                <a:ext cx="30328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400" b="1" dirty="0" smtClean="0">
                    <a:solidFill>
                      <a:prstClr val="white"/>
                    </a:solidFill>
                    <a:latin typeface="Bookman Old Style" panose="02050604050505020204" pitchFamily="18" charset="0"/>
                  </a:rPr>
                  <a:t>5</a:t>
                </a:r>
                <a:endParaRPr lang="en-US" sz="1400" b="1" dirty="0">
                  <a:solidFill>
                    <a:prstClr val="white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1246267" y="2826671"/>
                <a:ext cx="42191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400" b="1" dirty="0" smtClean="0">
                    <a:solidFill>
                      <a:prstClr val="white"/>
                    </a:solidFill>
                    <a:latin typeface="Bookman Old Style" panose="02050604050505020204" pitchFamily="18" charset="0"/>
                  </a:rPr>
                  <a:t>10</a:t>
                </a:r>
                <a:endParaRPr lang="en-US" sz="1400" b="1" dirty="0">
                  <a:solidFill>
                    <a:prstClr val="white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103" name="Straight Connector 102"/>
            <p:cNvCxnSpPr/>
            <p:nvPr/>
          </p:nvCxnSpPr>
          <p:spPr>
            <a:xfrm>
              <a:off x="1305497" y="2840188"/>
              <a:ext cx="26149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7170453" y="4104051"/>
            <a:ext cx="421910" cy="592452"/>
            <a:chOff x="1275922" y="2541996"/>
            <a:chExt cx="421910" cy="592452"/>
          </a:xfrm>
        </p:grpSpPr>
        <p:grpSp>
          <p:nvGrpSpPr>
            <p:cNvPr id="107" name="Group 106"/>
            <p:cNvGrpSpPr/>
            <p:nvPr/>
          </p:nvGrpSpPr>
          <p:grpSpPr>
            <a:xfrm>
              <a:off x="1275922" y="2541996"/>
              <a:ext cx="421910" cy="592452"/>
              <a:chOff x="1275922" y="2541996"/>
              <a:chExt cx="421910" cy="592452"/>
            </a:xfrm>
          </p:grpSpPr>
          <p:sp>
            <p:nvSpPr>
              <p:cNvPr id="109" name="Rectangle 108"/>
              <p:cNvSpPr/>
              <p:nvPr/>
            </p:nvSpPr>
            <p:spPr>
              <a:xfrm>
                <a:off x="1275922" y="2541996"/>
                <a:ext cx="42191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400" b="1" dirty="0" smtClean="0">
                    <a:solidFill>
                      <a:prstClr val="white"/>
                    </a:solidFill>
                    <a:latin typeface="Bookman Old Style" panose="02050604050505020204" pitchFamily="18" charset="0"/>
                  </a:rPr>
                  <a:t>10</a:t>
                </a:r>
                <a:endParaRPr lang="en-US" sz="1400" b="1" dirty="0">
                  <a:solidFill>
                    <a:prstClr val="white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275922" y="2826671"/>
                <a:ext cx="42191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/>
                <a:r>
                  <a:rPr lang="en-US" sz="1400" b="1" dirty="0" smtClean="0">
                    <a:solidFill>
                      <a:prstClr val="white"/>
                    </a:solidFill>
                    <a:latin typeface="Bookman Old Style" panose="02050604050505020204" pitchFamily="18" charset="0"/>
                  </a:rPr>
                  <a:t>20</a:t>
                </a:r>
                <a:endParaRPr lang="en-US" sz="1400" b="1" dirty="0">
                  <a:solidFill>
                    <a:prstClr val="white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108" name="Straight Connector 107"/>
            <p:cNvCxnSpPr/>
            <p:nvPr/>
          </p:nvCxnSpPr>
          <p:spPr>
            <a:xfrm>
              <a:off x="1362646" y="2840188"/>
              <a:ext cx="26149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Straight Connector 110"/>
          <p:cNvCxnSpPr/>
          <p:nvPr/>
        </p:nvCxnSpPr>
        <p:spPr>
          <a:xfrm>
            <a:off x="3230880" y="3943327"/>
            <a:ext cx="0" cy="753176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6024282" y="3943327"/>
            <a:ext cx="0" cy="753176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91"/>
          <p:cNvSpPr>
            <a:spLocks noChangeArrowheads="1"/>
          </p:cNvSpPr>
          <p:nvPr/>
        </p:nvSpPr>
        <p:spPr bwMode="auto">
          <a:xfrm>
            <a:off x="752082" y="2038350"/>
            <a:ext cx="2890948" cy="488586"/>
          </a:xfrm>
          <a:prstGeom prst="round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defTabSz="913464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Corresponding angles of similar triangles are </a:t>
            </a:r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CONGRUENT.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5" name="Rectangle 191"/>
          <p:cNvSpPr>
            <a:spLocks noChangeArrowheads="1"/>
          </p:cNvSpPr>
          <p:nvPr/>
        </p:nvSpPr>
        <p:spPr bwMode="auto">
          <a:xfrm>
            <a:off x="752082" y="3328776"/>
            <a:ext cx="2729962" cy="549005"/>
          </a:xfrm>
          <a:prstGeom prst="round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defTabSz="913464"/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Corresponding sides of </a:t>
            </a:r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similar triangles </a:t>
            </a:r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are in PROPORTION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116" name="Picture 2" descr="Image result for zoom 2x clipart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057" y="2006686"/>
            <a:ext cx="1305960" cy="108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TextBox 116"/>
          <p:cNvSpPr txBox="1"/>
          <p:nvPr/>
        </p:nvSpPr>
        <p:spPr>
          <a:xfrm>
            <a:off x="6371313" y="484358"/>
            <a:ext cx="158259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8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Zoom    2</a:t>
            </a:r>
            <a:r>
              <a:rPr lang="en-IN" sz="1800" b="1" dirty="0" smtClean="0">
                <a:solidFill>
                  <a:prstClr val="black"/>
                </a:solidFill>
                <a:latin typeface="Bookman Old Style" panose="02050604050505020204" pitchFamily="18" charset="0"/>
                <a:sym typeface="Symbol" panose="05050102010706020507" pitchFamily="18" charset="2"/>
              </a:rPr>
              <a:t></a:t>
            </a:r>
            <a:endParaRPr lang="en-IN" sz="18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48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-2.46914E-6 L -0.08386 -2.46914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7" dur="4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9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1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19" grpId="0"/>
      <p:bldP spid="20" grpId="0"/>
      <p:bldP spid="21" grpId="0"/>
      <p:bldP spid="34" grpId="0"/>
      <p:bldP spid="35" grpId="0"/>
      <p:bldP spid="36" grpId="0"/>
      <p:bldP spid="37" grpId="0" animBg="1"/>
      <p:bldP spid="38" grpId="0" animBg="1"/>
      <p:bldP spid="39" grpId="0" animBg="1"/>
      <p:bldP spid="40" grpId="0"/>
      <p:bldP spid="41" grpId="0"/>
      <p:bldP spid="41" grpId="1"/>
      <p:bldP spid="42" grpId="0"/>
      <p:bldP spid="42" grpId="1"/>
      <p:bldP spid="43" grpId="0"/>
      <p:bldP spid="47" grpId="0"/>
      <p:bldP spid="48" grpId="0"/>
      <p:bldP spid="49" grpId="0"/>
      <p:bldP spid="49" grpId="1"/>
      <p:bldP spid="51" grpId="0"/>
      <p:bldP spid="51" grpId="1"/>
      <p:bldP spid="52" grpId="0"/>
      <p:bldP spid="52" grpId="1"/>
      <p:bldP spid="53" grpId="0"/>
      <p:bldP spid="53" grpId="1"/>
      <p:bldP spid="55" grpId="0"/>
      <p:bldP spid="55" grpId="1"/>
      <p:bldP spid="56" grpId="0"/>
      <p:bldP spid="56" grpId="1"/>
      <p:bldP spid="58" grpId="0"/>
      <p:bldP spid="58" grpId="1"/>
      <p:bldP spid="59" grpId="0"/>
      <p:bldP spid="59" grpId="1"/>
      <p:bldP spid="60" grpId="0"/>
      <p:bldP spid="60" grpId="1"/>
      <p:bldP spid="69" grpId="0"/>
      <p:bldP spid="70" grpId="0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77" grpId="0" animBg="1"/>
      <p:bldP spid="77" grpId="1" animBg="1"/>
      <p:bldP spid="77" grpId="2" animBg="1"/>
      <p:bldP spid="83" grpId="0"/>
      <p:bldP spid="83" grpId="1"/>
      <p:bldP spid="89" grpId="0"/>
      <p:bldP spid="89" grpId="1"/>
      <p:bldP spid="95" grpId="0"/>
      <p:bldP spid="95" grpId="1"/>
      <p:bldP spid="114" grpId="0" animBg="1"/>
      <p:bldP spid="1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2265576" y="236570"/>
            <a:ext cx="4022658" cy="3999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335" tIns="45664" rIns="91335" bIns="45664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defTabSz="805898">
              <a:defRPr/>
            </a:pPr>
            <a:r>
              <a:rPr lang="en-US" sz="2000" b="1" spc="150" dirty="0">
                <a:ln w="11430"/>
                <a:solidFill>
                  <a:prstClr val="white"/>
                </a:solidFill>
                <a:latin typeface="Bookman Old Style" pitchFamily="18" charset="0"/>
                <a:sym typeface="Symbol"/>
              </a:rPr>
              <a:t></a:t>
            </a:r>
            <a:r>
              <a:rPr lang="en-US" sz="2000" b="1" spc="150" dirty="0">
                <a:ln w="11430"/>
                <a:solidFill>
                  <a:prstClr val="white"/>
                </a:solidFill>
                <a:latin typeface="Bookman Old Style" pitchFamily="18" charset="0"/>
              </a:rPr>
              <a:t>ABC is similar to </a:t>
            </a:r>
            <a:r>
              <a:rPr lang="en-US" sz="2000" b="1" spc="150" dirty="0">
                <a:ln w="11430"/>
                <a:solidFill>
                  <a:prstClr val="white"/>
                </a:solidFill>
                <a:latin typeface="Bookman Old Style" pitchFamily="18" charset="0"/>
                <a:sym typeface="Symbol"/>
              </a:rPr>
              <a:t></a:t>
            </a:r>
            <a:r>
              <a:rPr lang="en-US" sz="2000" b="1" spc="150" dirty="0">
                <a:ln w="11430"/>
                <a:solidFill>
                  <a:prstClr val="white"/>
                </a:solidFill>
                <a:latin typeface="Bookman Old Style" pitchFamily="18" charset="0"/>
              </a:rPr>
              <a:t>PQR</a:t>
            </a:r>
          </a:p>
        </p:txBody>
      </p:sp>
      <p:pic>
        <p:nvPicPr>
          <p:cNvPr id="2" name="Picture 32" descr="0001"/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2615716" y="853923"/>
            <a:ext cx="2050837" cy="7380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Isosceles Triangle 2"/>
          <p:cNvSpPr>
            <a:spLocks noChangeArrowheads="1"/>
          </p:cNvSpPr>
          <p:nvPr/>
        </p:nvSpPr>
        <p:spPr bwMode="auto">
          <a:xfrm>
            <a:off x="952607" y="1010909"/>
            <a:ext cx="1583348" cy="969068"/>
          </a:xfrm>
          <a:prstGeom prst="triangle">
            <a:avLst>
              <a:gd name="adj" fmla="val 37500"/>
            </a:avLst>
          </a:prstGeom>
          <a:noFill/>
          <a:ln w="38100" algn="ctr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35" tIns="45664" rIns="91335" bIns="45664" anchor="ctr"/>
          <a:lstStyle/>
          <a:p>
            <a:pPr algn="ctr" defTabSz="805898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4" name="Rectangle 191"/>
          <p:cNvSpPr>
            <a:spLocks noChangeArrowheads="1"/>
          </p:cNvSpPr>
          <p:nvPr/>
        </p:nvSpPr>
        <p:spPr bwMode="auto">
          <a:xfrm>
            <a:off x="1369003" y="633806"/>
            <a:ext cx="368753" cy="39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00" tIns="45647" rIns="91300" bIns="45647">
            <a:spAutoFit/>
          </a:bodyPr>
          <a:lstStyle/>
          <a:p>
            <a:pPr defTabSz="805898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prstClr val="white"/>
                </a:solidFill>
                <a:latin typeface="Bookman Old Style" pitchFamily="18" charset="0"/>
              </a:rPr>
              <a:t>A</a:t>
            </a:r>
          </a:p>
        </p:txBody>
      </p:sp>
      <p:sp>
        <p:nvSpPr>
          <p:cNvPr id="5" name="Rectangle 191"/>
          <p:cNvSpPr>
            <a:spLocks noChangeArrowheads="1"/>
          </p:cNvSpPr>
          <p:nvPr/>
        </p:nvSpPr>
        <p:spPr bwMode="auto">
          <a:xfrm>
            <a:off x="602265" y="1825967"/>
            <a:ext cx="368753" cy="39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00" tIns="45647" rIns="91300" bIns="45647">
            <a:spAutoFit/>
          </a:bodyPr>
          <a:lstStyle/>
          <a:p>
            <a:pPr defTabSz="805898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prstClr val="white"/>
                </a:solidFill>
                <a:latin typeface="Bookman Old Style" pitchFamily="18" charset="0"/>
              </a:rPr>
              <a:t>B</a:t>
            </a:r>
          </a:p>
        </p:txBody>
      </p:sp>
      <p:sp>
        <p:nvSpPr>
          <p:cNvPr id="6" name="Rectangle 191"/>
          <p:cNvSpPr>
            <a:spLocks noChangeArrowheads="1"/>
          </p:cNvSpPr>
          <p:nvPr/>
        </p:nvSpPr>
        <p:spPr bwMode="auto">
          <a:xfrm>
            <a:off x="2521126" y="1857944"/>
            <a:ext cx="373562" cy="39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00" tIns="45647" rIns="91300" bIns="45647">
            <a:spAutoFit/>
          </a:bodyPr>
          <a:lstStyle/>
          <a:p>
            <a:pPr defTabSz="805898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prstClr val="white"/>
                </a:solidFill>
                <a:latin typeface="Bookman Old Style" pitchFamily="18" charset="0"/>
              </a:rPr>
              <a:t>C</a:t>
            </a:r>
          </a:p>
        </p:txBody>
      </p:sp>
      <p:sp>
        <p:nvSpPr>
          <p:cNvPr id="7" name="Rectangle 191"/>
          <p:cNvSpPr>
            <a:spLocks noChangeArrowheads="1"/>
          </p:cNvSpPr>
          <p:nvPr/>
        </p:nvSpPr>
        <p:spPr bwMode="auto">
          <a:xfrm>
            <a:off x="575388" y="1126306"/>
            <a:ext cx="717907" cy="33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00" tIns="45647" rIns="91300" bIns="45647">
            <a:spAutoFit/>
          </a:bodyPr>
          <a:lstStyle/>
          <a:p>
            <a:pPr defTabSz="805898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white"/>
                </a:solidFill>
                <a:latin typeface="Bookman Old Style" pitchFamily="18" charset="0"/>
              </a:rPr>
              <a:t>4 cm</a:t>
            </a:r>
          </a:p>
        </p:txBody>
      </p:sp>
      <p:sp>
        <p:nvSpPr>
          <p:cNvPr id="8" name="Rectangle 191"/>
          <p:cNvSpPr>
            <a:spLocks noChangeArrowheads="1"/>
          </p:cNvSpPr>
          <p:nvPr/>
        </p:nvSpPr>
        <p:spPr bwMode="auto">
          <a:xfrm>
            <a:off x="1873056" y="1132256"/>
            <a:ext cx="717907" cy="33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00" tIns="45647" rIns="91300" bIns="45647">
            <a:spAutoFit/>
          </a:bodyPr>
          <a:lstStyle/>
          <a:p>
            <a:pPr defTabSz="805898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white"/>
                </a:solidFill>
                <a:latin typeface="Bookman Old Style" pitchFamily="18" charset="0"/>
              </a:rPr>
              <a:t>6 cm</a:t>
            </a:r>
          </a:p>
        </p:txBody>
      </p:sp>
      <p:sp>
        <p:nvSpPr>
          <p:cNvPr id="9" name="Rectangle 191"/>
          <p:cNvSpPr>
            <a:spLocks noChangeArrowheads="1"/>
          </p:cNvSpPr>
          <p:nvPr/>
        </p:nvSpPr>
        <p:spPr bwMode="auto">
          <a:xfrm>
            <a:off x="1368999" y="1943075"/>
            <a:ext cx="717907" cy="33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00" tIns="45647" rIns="91300" bIns="45647">
            <a:spAutoFit/>
          </a:bodyPr>
          <a:lstStyle/>
          <a:p>
            <a:pPr defTabSz="805898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white"/>
                </a:solidFill>
                <a:latin typeface="Bookman Old Style" pitchFamily="18" charset="0"/>
              </a:rPr>
              <a:t>5 cm</a:t>
            </a:r>
          </a:p>
        </p:txBody>
      </p:sp>
      <p:sp>
        <p:nvSpPr>
          <p:cNvPr id="10" name="Rectangle 191"/>
          <p:cNvSpPr>
            <a:spLocks noChangeArrowheads="1"/>
          </p:cNvSpPr>
          <p:nvPr/>
        </p:nvSpPr>
        <p:spPr bwMode="auto">
          <a:xfrm>
            <a:off x="1002439" y="1731895"/>
            <a:ext cx="450482" cy="276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00" tIns="45647" rIns="91300" bIns="45647">
            <a:spAutoFit/>
          </a:bodyPr>
          <a:lstStyle/>
          <a:p>
            <a:pPr defTabSz="805898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prstClr val="white"/>
                </a:solidFill>
                <a:latin typeface="Bookman Old Style" pitchFamily="18" charset="0"/>
              </a:rPr>
              <a:t>80</a:t>
            </a:r>
            <a:r>
              <a:rPr lang="en-US" sz="1200" b="1" baseline="30000" dirty="0">
                <a:solidFill>
                  <a:prstClr val="white"/>
                </a:solidFill>
                <a:latin typeface="Bookman Old Style" pitchFamily="18" charset="0"/>
              </a:rPr>
              <a:t>o</a:t>
            </a:r>
          </a:p>
        </p:txBody>
      </p:sp>
      <p:sp>
        <p:nvSpPr>
          <p:cNvPr id="11" name="Rectangle 191"/>
          <p:cNvSpPr>
            <a:spLocks noChangeArrowheads="1"/>
          </p:cNvSpPr>
          <p:nvPr/>
        </p:nvSpPr>
        <p:spPr bwMode="auto">
          <a:xfrm>
            <a:off x="1953317" y="1723991"/>
            <a:ext cx="450482" cy="276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00" tIns="45647" rIns="91300" bIns="45647">
            <a:spAutoFit/>
          </a:bodyPr>
          <a:lstStyle/>
          <a:p>
            <a:pPr defTabSz="805898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prstClr val="white"/>
                </a:solidFill>
                <a:latin typeface="Bookman Old Style" pitchFamily="18" charset="0"/>
              </a:rPr>
              <a:t>30</a:t>
            </a:r>
            <a:r>
              <a:rPr lang="en-US" sz="1200" b="1" baseline="30000" dirty="0">
                <a:solidFill>
                  <a:prstClr val="white"/>
                </a:solidFill>
                <a:latin typeface="Bookman Old Style" pitchFamily="18" charset="0"/>
              </a:rPr>
              <a:t>o</a:t>
            </a:r>
          </a:p>
        </p:txBody>
      </p:sp>
      <p:sp>
        <p:nvSpPr>
          <p:cNvPr id="12" name="Rectangle 191"/>
          <p:cNvSpPr>
            <a:spLocks noChangeArrowheads="1"/>
          </p:cNvSpPr>
          <p:nvPr/>
        </p:nvSpPr>
        <p:spPr bwMode="auto">
          <a:xfrm>
            <a:off x="1363085" y="1121476"/>
            <a:ext cx="450482" cy="276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00" tIns="45647" rIns="91300" bIns="45647">
            <a:spAutoFit/>
          </a:bodyPr>
          <a:lstStyle/>
          <a:p>
            <a:pPr defTabSz="805898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prstClr val="white"/>
                </a:solidFill>
                <a:latin typeface="Bookman Old Style" pitchFamily="18" charset="0"/>
              </a:rPr>
              <a:t>70</a:t>
            </a:r>
            <a:r>
              <a:rPr lang="en-US" sz="1200" b="1" baseline="30000" dirty="0">
                <a:solidFill>
                  <a:prstClr val="white"/>
                </a:solidFill>
                <a:latin typeface="Bookman Old Style" pitchFamily="18" charset="0"/>
              </a:rPr>
              <a:t>o</a:t>
            </a:r>
          </a:p>
        </p:txBody>
      </p:sp>
      <p:sp>
        <p:nvSpPr>
          <p:cNvPr id="19" name="Isosceles Triangle 18"/>
          <p:cNvSpPr>
            <a:spLocks noChangeArrowheads="1"/>
          </p:cNvSpPr>
          <p:nvPr/>
        </p:nvSpPr>
        <p:spPr bwMode="auto">
          <a:xfrm>
            <a:off x="4332492" y="935707"/>
            <a:ext cx="2823478" cy="1858403"/>
          </a:xfrm>
          <a:prstGeom prst="triangle">
            <a:avLst>
              <a:gd name="adj" fmla="val 37500"/>
            </a:avLst>
          </a:prstGeom>
          <a:noFill/>
          <a:ln w="38100" algn="ctr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35" tIns="45664" rIns="91335" bIns="45664" anchor="ctr"/>
          <a:lstStyle/>
          <a:p>
            <a:pPr algn="ctr" defTabSz="805898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0" name="Rectangle 191"/>
          <p:cNvSpPr>
            <a:spLocks noChangeArrowheads="1"/>
          </p:cNvSpPr>
          <p:nvPr/>
        </p:nvSpPr>
        <p:spPr bwMode="auto">
          <a:xfrm>
            <a:off x="5200371" y="555530"/>
            <a:ext cx="405598" cy="46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00" tIns="45647" rIns="91300" bIns="45647">
            <a:spAutoFit/>
          </a:bodyPr>
          <a:lstStyle/>
          <a:p>
            <a:pPr defTabSz="805898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white"/>
                </a:solidFill>
                <a:latin typeface="Bookman Old Style" pitchFamily="18" charset="0"/>
              </a:rPr>
              <a:t>A</a:t>
            </a:r>
          </a:p>
        </p:txBody>
      </p:sp>
      <p:sp>
        <p:nvSpPr>
          <p:cNvPr id="21" name="Rectangle 191"/>
          <p:cNvSpPr>
            <a:spLocks noChangeArrowheads="1"/>
          </p:cNvSpPr>
          <p:nvPr/>
        </p:nvSpPr>
        <p:spPr bwMode="auto">
          <a:xfrm>
            <a:off x="3943425" y="2455851"/>
            <a:ext cx="405598" cy="46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00" tIns="45647" rIns="91300" bIns="45647">
            <a:spAutoFit/>
          </a:bodyPr>
          <a:lstStyle/>
          <a:p>
            <a:pPr defTabSz="805898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white"/>
                </a:solidFill>
                <a:latin typeface="Bookman Old Style" pitchFamily="18" charset="0"/>
              </a:rPr>
              <a:t>B</a:t>
            </a:r>
          </a:p>
        </p:txBody>
      </p:sp>
      <p:sp>
        <p:nvSpPr>
          <p:cNvPr id="22" name="Rectangle 191"/>
          <p:cNvSpPr>
            <a:spLocks noChangeArrowheads="1"/>
          </p:cNvSpPr>
          <p:nvPr/>
        </p:nvSpPr>
        <p:spPr bwMode="auto">
          <a:xfrm>
            <a:off x="7135139" y="2463078"/>
            <a:ext cx="412010" cy="46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00" tIns="45647" rIns="91300" bIns="45647">
            <a:spAutoFit/>
          </a:bodyPr>
          <a:lstStyle/>
          <a:p>
            <a:pPr defTabSz="805898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white"/>
                </a:solidFill>
                <a:latin typeface="Bookman Old Style" pitchFamily="18" charset="0"/>
              </a:rPr>
              <a:t>C</a:t>
            </a:r>
          </a:p>
        </p:txBody>
      </p:sp>
      <p:sp>
        <p:nvSpPr>
          <p:cNvPr id="23" name="Rectangle 191"/>
          <p:cNvSpPr>
            <a:spLocks noChangeArrowheads="1"/>
          </p:cNvSpPr>
          <p:nvPr/>
        </p:nvSpPr>
        <p:spPr bwMode="auto">
          <a:xfrm>
            <a:off x="4155152" y="1518021"/>
            <a:ext cx="1145931" cy="369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00" tIns="45647" rIns="91300" bIns="45647">
            <a:spAutoFit/>
          </a:bodyPr>
          <a:lstStyle/>
          <a:p>
            <a:pPr defTabSz="805898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prstClr val="white"/>
                </a:solidFill>
                <a:latin typeface="Bookman Old Style" pitchFamily="18" charset="0"/>
              </a:rPr>
              <a:t>8 cm</a:t>
            </a:r>
          </a:p>
        </p:txBody>
      </p:sp>
      <p:sp>
        <p:nvSpPr>
          <p:cNvPr id="24" name="Rectangle 191"/>
          <p:cNvSpPr>
            <a:spLocks noChangeArrowheads="1"/>
          </p:cNvSpPr>
          <p:nvPr/>
        </p:nvSpPr>
        <p:spPr bwMode="auto">
          <a:xfrm>
            <a:off x="6291146" y="1600412"/>
            <a:ext cx="932986" cy="369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00" tIns="45647" rIns="91300" bIns="45647">
            <a:spAutoFit/>
          </a:bodyPr>
          <a:lstStyle/>
          <a:p>
            <a:pPr defTabSz="805898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prstClr val="white"/>
                </a:solidFill>
                <a:latin typeface="Bookman Old Style" pitchFamily="18" charset="0"/>
              </a:rPr>
              <a:t>12 cm</a:t>
            </a:r>
          </a:p>
        </p:txBody>
      </p:sp>
      <p:sp>
        <p:nvSpPr>
          <p:cNvPr id="25" name="Rectangle 191"/>
          <p:cNvSpPr>
            <a:spLocks noChangeArrowheads="1"/>
          </p:cNvSpPr>
          <p:nvPr/>
        </p:nvSpPr>
        <p:spPr bwMode="auto">
          <a:xfrm>
            <a:off x="5190114" y="2764161"/>
            <a:ext cx="932986" cy="369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00" tIns="45647" rIns="91300" bIns="45647">
            <a:spAutoFit/>
          </a:bodyPr>
          <a:lstStyle/>
          <a:p>
            <a:pPr defTabSz="805898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solidFill>
                  <a:prstClr val="white"/>
                </a:solidFill>
                <a:latin typeface="Bookman Old Style" pitchFamily="18" charset="0"/>
              </a:rPr>
              <a:t>10 cm</a:t>
            </a:r>
          </a:p>
        </p:txBody>
      </p:sp>
      <p:sp>
        <p:nvSpPr>
          <p:cNvPr id="26" name="Rectangle 191"/>
          <p:cNvSpPr>
            <a:spLocks noChangeArrowheads="1"/>
          </p:cNvSpPr>
          <p:nvPr/>
        </p:nvSpPr>
        <p:spPr bwMode="auto">
          <a:xfrm>
            <a:off x="4393498" y="2486265"/>
            <a:ext cx="541853" cy="338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00" tIns="45647" rIns="91300" bIns="45647">
            <a:spAutoFit/>
          </a:bodyPr>
          <a:lstStyle/>
          <a:p>
            <a:pPr defTabSz="805898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white"/>
                </a:solidFill>
                <a:latin typeface="Bookman Old Style" pitchFamily="18" charset="0"/>
              </a:rPr>
              <a:t>80</a:t>
            </a:r>
            <a:r>
              <a:rPr lang="en-US" sz="1600" b="1" baseline="30000" dirty="0">
                <a:solidFill>
                  <a:prstClr val="white"/>
                </a:solidFill>
                <a:latin typeface="Bookman Old Style" pitchFamily="18" charset="0"/>
              </a:rPr>
              <a:t>o</a:t>
            </a:r>
          </a:p>
        </p:txBody>
      </p:sp>
      <p:sp>
        <p:nvSpPr>
          <p:cNvPr id="27" name="Rectangle 191"/>
          <p:cNvSpPr>
            <a:spLocks noChangeArrowheads="1"/>
          </p:cNvSpPr>
          <p:nvPr/>
        </p:nvSpPr>
        <p:spPr bwMode="auto">
          <a:xfrm>
            <a:off x="6510019" y="2501539"/>
            <a:ext cx="541853" cy="338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00" tIns="45647" rIns="91300" bIns="45647">
            <a:spAutoFit/>
          </a:bodyPr>
          <a:lstStyle/>
          <a:p>
            <a:pPr defTabSz="805898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white"/>
                </a:solidFill>
                <a:latin typeface="Bookman Old Style" pitchFamily="18" charset="0"/>
              </a:rPr>
              <a:t>30</a:t>
            </a:r>
            <a:r>
              <a:rPr lang="en-US" sz="1600" b="1" baseline="30000" dirty="0">
                <a:solidFill>
                  <a:prstClr val="white"/>
                </a:solidFill>
                <a:latin typeface="Bookman Old Style" pitchFamily="18" charset="0"/>
              </a:rPr>
              <a:t>o</a:t>
            </a:r>
          </a:p>
        </p:txBody>
      </p:sp>
      <p:sp>
        <p:nvSpPr>
          <p:cNvPr id="28" name="Rectangle 191"/>
          <p:cNvSpPr>
            <a:spLocks noChangeArrowheads="1"/>
          </p:cNvSpPr>
          <p:nvPr/>
        </p:nvSpPr>
        <p:spPr bwMode="auto">
          <a:xfrm>
            <a:off x="5185973" y="1101874"/>
            <a:ext cx="541853" cy="338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00" tIns="45647" rIns="91300" bIns="45647">
            <a:spAutoFit/>
          </a:bodyPr>
          <a:lstStyle/>
          <a:p>
            <a:pPr defTabSz="805898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white"/>
                </a:solidFill>
                <a:latin typeface="Bookman Old Style" pitchFamily="18" charset="0"/>
              </a:rPr>
              <a:t>70</a:t>
            </a:r>
            <a:r>
              <a:rPr lang="en-US" sz="1600" b="1" baseline="30000" dirty="0">
                <a:solidFill>
                  <a:prstClr val="white"/>
                </a:solidFill>
                <a:latin typeface="Bookman Old Style" pitchFamily="18" charset="0"/>
              </a:rPr>
              <a:t>o</a:t>
            </a: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7174795" y="2473588"/>
            <a:ext cx="424904" cy="46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35" tIns="45664" rIns="91335" bIns="45664">
            <a:spAutoFit/>
          </a:bodyPr>
          <a:lstStyle/>
          <a:p>
            <a:pPr defTabSz="805898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white"/>
                </a:solidFill>
                <a:latin typeface="Bookman Old Style" pitchFamily="18" charset="0"/>
              </a:rPr>
              <a:t>R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3923915" y="2447724"/>
            <a:ext cx="431316" cy="46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35" tIns="45664" rIns="91335" bIns="45664">
            <a:spAutoFit/>
          </a:bodyPr>
          <a:lstStyle/>
          <a:p>
            <a:pPr defTabSz="805898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white"/>
                </a:solidFill>
                <a:latin typeface="Bookman Old Style" pitchFamily="18" charset="0"/>
              </a:rPr>
              <a:t>Q</a:t>
            </a: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5190115" y="548960"/>
            <a:ext cx="388036" cy="46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35" tIns="45664" rIns="91335" bIns="45664">
            <a:spAutoFit/>
          </a:bodyPr>
          <a:lstStyle/>
          <a:p>
            <a:pPr defTabSz="805898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white"/>
                </a:solidFill>
                <a:latin typeface="Bookman Old Style" pitchFamily="18" charset="0"/>
              </a:rPr>
              <a:t>P</a:t>
            </a:r>
          </a:p>
        </p:txBody>
      </p:sp>
      <p:sp>
        <p:nvSpPr>
          <p:cNvPr id="47" name="Text Box 25"/>
          <p:cNvSpPr txBox="1">
            <a:spLocks noChangeArrowheads="1"/>
          </p:cNvSpPr>
          <p:nvPr/>
        </p:nvSpPr>
        <p:spPr bwMode="auto">
          <a:xfrm>
            <a:off x="571502" y="3949310"/>
            <a:ext cx="2002568" cy="399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35" tIns="45664" rIns="91335" bIns="45664">
            <a:spAutoFit/>
          </a:bodyPr>
          <a:lstStyle>
            <a:lvl1pPr algn="l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defTabSz="805898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prstClr val="white"/>
                </a:solidFill>
                <a:latin typeface="Symbol" pitchFamily="18" charset="2"/>
              </a:rPr>
              <a:t>Ð</a:t>
            </a:r>
            <a:r>
              <a:rPr lang="en-US" sz="2000" b="1" dirty="0">
                <a:solidFill>
                  <a:prstClr val="white"/>
                </a:solidFill>
                <a:latin typeface="Bookman Old Style" pitchFamily="18" charset="0"/>
              </a:rPr>
              <a:t>A </a:t>
            </a:r>
            <a:r>
              <a:rPr lang="en-US" sz="2000" b="1" dirty="0">
                <a:solidFill>
                  <a:prstClr val="white"/>
                </a:solidFill>
                <a:latin typeface="Symbol" pitchFamily="18" charset="2"/>
              </a:rPr>
              <a:t>=</a:t>
            </a:r>
            <a:r>
              <a:rPr lang="en-US" sz="2000" b="1" dirty="0">
                <a:solidFill>
                  <a:prstClr val="white"/>
                </a:solidFill>
                <a:latin typeface="Bookman Old Style" pitchFamily="18" charset="0"/>
              </a:rPr>
              <a:t> </a:t>
            </a:r>
            <a:r>
              <a:rPr lang="en-US" sz="2000" b="1" dirty="0">
                <a:solidFill>
                  <a:prstClr val="white"/>
                </a:solidFill>
                <a:latin typeface="Symbol" pitchFamily="18" charset="2"/>
              </a:rPr>
              <a:t>Ð</a:t>
            </a:r>
            <a:r>
              <a:rPr lang="en-US" sz="2000" b="1" dirty="0">
                <a:solidFill>
                  <a:prstClr val="white"/>
                </a:solidFill>
                <a:latin typeface="Bookman Old Style" pitchFamily="18" charset="0"/>
              </a:rPr>
              <a:t>P   </a:t>
            </a:r>
            <a:endParaRPr lang="en-US" sz="2000" b="1" baseline="30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8" name="Text Box 25"/>
          <p:cNvSpPr txBox="1">
            <a:spLocks noChangeArrowheads="1"/>
          </p:cNvSpPr>
          <p:nvPr/>
        </p:nvSpPr>
        <p:spPr bwMode="auto">
          <a:xfrm>
            <a:off x="2000255" y="3949310"/>
            <a:ext cx="2300486" cy="399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35" tIns="45664" rIns="91335" bIns="45664">
            <a:spAutoFit/>
          </a:bodyPr>
          <a:lstStyle>
            <a:lvl1pPr algn="l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defTabSz="805898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prstClr val="white"/>
                </a:solidFill>
                <a:latin typeface="Bookman Old Style" pitchFamily="18" charset="0"/>
              </a:rPr>
              <a:t> , </a:t>
            </a:r>
            <a:r>
              <a:rPr lang="en-US" sz="2000" b="1" dirty="0">
                <a:solidFill>
                  <a:prstClr val="white"/>
                </a:solidFill>
                <a:latin typeface="Symbol" pitchFamily="18" charset="2"/>
              </a:rPr>
              <a:t>Ð</a:t>
            </a:r>
            <a:r>
              <a:rPr lang="en-US" sz="2000" b="1" dirty="0">
                <a:solidFill>
                  <a:prstClr val="white"/>
                </a:solidFill>
                <a:latin typeface="Bookman Old Style" pitchFamily="18" charset="0"/>
              </a:rPr>
              <a:t>B </a:t>
            </a:r>
            <a:r>
              <a:rPr lang="en-US" sz="2000" b="1" dirty="0">
                <a:solidFill>
                  <a:prstClr val="white"/>
                </a:solidFill>
                <a:latin typeface="Symbol" pitchFamily="18" charset="2"/>
              </a:rPr>
              <a:t>=</a:t>
            </a:r>
            <a:r>
              <a:rPr lang="en-US" sz="2000" b="1" dirty="0">
                <a:solidFill>
                  <a:prstClr val="white"/>
                </a:solidFill>
                <a:latin typeface="Bookman Old Style" pitchFamily="18" charset="0"/>
              </a:rPr>
              <a:t> </a:t>
            </a:r>
            <a:r>
              <a:rPr lang="en-US" sz="2000" b="1" dirty="0">
                <a:solidFill>
                  <a:prstClr val="white"/>
                </a:solidFill>
                <a:latin typeface="Symbol" pitchFamily="18" charset="2"/>
              </a:rPr>
              <a:t>Ð</a:t>
            </a:r>
            <a:r>
              <a:rPr lang="en-US" sz="2000" b="1" dirty="0">
                <a:solidFill>
                  <a:prstClr val="white"/>
                </a:solidFill>
                <a:latin typeface="Bookman Old Style" pitchFamily="18" charset="0"/>
              </a:rPr>
              <a:t>Q</a:t>
            </a:r>
          </a:p>
        </p:txBody>
      </p:sp>
      <p:sp>
        <p:nvSpPr>
          <p:cNvPr id="49" name="Text Box 25"/>
          <p:cNvSpPr txBox="1">
            <a:spLocks noChangeArrowheads="1"/>
          </p:cNvSpPr>
          <p:nvPr/>
        </p:nvSpPr>
        <p:spPr bwMode="auto">
          <a:xfrm>
            <a:off x="3886200" y="3949310"/>
            <a:ext cx="2214736" cy="399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35" tIns="45664" rIns="91335" bIns="45664">
            <a:spAutoFit/>
          </a:bodyPr>
          <a:lstStyle>
            <a:lvl1pPr algn="l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defTabSz="805898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prstClr val="white"/>
                </a:solidFill>
                <a:latin typeface="Bookman Old Style" pitchFamily="18" charset="0"/>
              </a:rPr>
              <a:t>, </a:t>
            </a:r>
            <a:r>
              <a:rPr lang="en-US" sz="2000" b="1" dirty="0">
                <a:solidFill>
                  <a:prstClr val="white"/>
                </a:solidFill>
                <a:latin typeface="Symbol" pitchFamily="18" charset="2"/>
              </a:rPr>
              <a:t>Ð</a:t>
            </a:r>
            <a:r>
              <a:rPr lang="en-US" sz="2000" b="1" dirty="0">
                <a:solidFill>
                  <a:prstClr val="white"/>
                </a:solidFill>
                <a:latin typeface="Bookman Old Style" pitchFamily="18" charset="0"/>
              </a:rPr>
              <a:t>C </a:t>
            </a:r>
            <a:r>
              <a:rPr lang="en-US" sz="2000" b="1" dirty="0">
                <a:solidFill>
                  <a:prstClr val="white"/>
                </a:solidFill>
                <a:latin typeface="Symbol" pitchFamily="18" charset="2"/>
              </a:rPr>
              <a:t>=</a:t>
            </a:r>
            <a:r>
              <a:rPr lang="en-US" sz="2000" b="1" dirty="0">
                <a:solidFill>
                  <a:prstClr val="white"/>
                </a:solidFill>
                <a:latin typeface="Bookman Old Style" pitchFamily="18" charset="0"/>
              </a:rPr>
              <a:t> </a:t>
            </a:r>
            <a:r>
              <a:rPr lang="en-US" sz="2000" b="1" dirty="0">
                <a:solidFill>
                  <a:prstClr val="white"/>
                </a:solidFill>
                <a:latin typeface="Symbol" pitchFamily="18" charset="2"/>
              </a:rPr>
              <a:t>Ð</a:t>
            </a:r>
            <a:r>
              <a:rPr lang="en-US" sz="2000" b="1" dirty="0">
                <a:solidFill>
                  <a:prstClr val="white"/>
                </a:solidFill>
                <a:latin typeface="Bookman Old Style" pitchFamily="18" charset="0"/>
              </a:rPr>
              <a:t>R</a:t>
            </a:r>
            <a:endParaRPr lang="en-US" sz="2000" b="1" baseline="30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0" name="Rectangle 191"/>
          <p:cNvSpPr>
            <a:spLocks noChangeArrowheads="1"/>
          </p:cNvSpPr>
          <p:nvPr/>
        </p:nvSpPr>
        <p:spPr bwMode="auto">
          <a:xfrm>
            <a:off x="550363" y="4457708"/>
            <a:ext cx="5580334" cy="339510"/>
          </a:xfrm>
          <a:prstGeom prst="rect">
            <a:avLst/>
          </a:prstGeom>
          <a:solidFill>
            <a:srgbClr val="002060"/>
          </a:solidFill>
          <a:ln>
            <a:noFill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91300" tIns="45647" rIns="91300" bIns="45647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defTabSz="805898">
              <a:spcBef>
                <a:spcPct val="0"/>
              </a:spcBef>
              <a:defRPr/>
            </a:pPr>
            <a:r>
              <a:rPr lang="en-US" sz="1600" b="1" dirty="0">
                <a:ln/>
                <a:solidFill>
                  <a:prstClr val="white"/>
                </a:solidFill>
                <a:latin typeface="Bookman Old Style" pitchFamily="18" charset="0"/>
              </a:rPr>
              <a:t>Corresponding pairs of similar triangles are equal.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00261" y="809137"/>
            <a:ext cx="1111416" cy="339646"/>
          </a:xfrm>
          <a:prstGeom prst="rect">
            <a:avLst/>
          </a:prstGeom>
          <a:noFill/>
        </p:spPr>
        <p:txBody>
          <a:bodyPr wrap="none" lIns="91429" tIns="45714" rIns="91429" bIns="45714" rtlCol="0">
            <a:spAutoFit/>
          </a:bodyPr>
          <a:lstStyle/>
          <a:p>
            <a:pPr defTabSz="805898"/>
            <a:r>
              <a:rPr lang="en-US" sz="1600" b="1" dirty="0">
                <a:solidFill>
                  <a:srgbClr val="FF0000"/>
                </a:solidFill>
                <a:latin typeface="Bookman Old Style" pitchFamily="18" charset="0"/>
              </a:rPr>
              <a:t>SIDES </a:t>
            </a:r>
            <a:r>
              <a:rPr lang="en-US" sz="1600" b="1" dirty="0">
                <a:solidFill>
                  <a:srgbClr val="FF0000"/>
                </a:solidFill>
                <a:latin typeface="Bookman Old Style" pitchFamily="18" charset="0"/>
                <a:sym typeface="Symbol"/>
              </a:rPr>
              <a:t></a:t>
            </a:r>
            <a:endParaRPr lang="en-IN" sz="1600" b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29939" y="809137"/>
            <a:ext cx="1023015" cy="338542"/>
          </a:xfrm>
          <a:prstGeom prst="rect">
            <a:avLst/>
          </a:prstGeom>
        </p:spPr>
        <p:txBody>
          <a:bodyPr wrap="none" lIns="91429" tIns="45714" rIns="91429" bIns="45714">
            <a:spAutoFit/>
          </a:bodyPr>
          <a:lstStyle/>
          <a:p>
            <a:pPr algn="ctr" defTabSz="80589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Bookman Old Style" pitchFamily="18" charset="0"/>
              </a:rPr>
              <a:t>doubled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93447" y="1106462"/>
            <a:ext cx="1320933" cy="339646"/>
          </a:xfrm>
          <a:prstGeom prst="rect">
            <a:avLst/>
          </a:prstGeom>
        </p:spPr>
        <p:txBody>
          <a:bodyPr wrap="none" lIns="91429" tIns="45714" rIns="91429" bIns="45714">
            <a:spAutoFit/>
          </a:bodyPr>
          <a:lstStyle/>
          <a:p>
            <a:pPr defTabSz="805898"/>
            <a:r>
              <a:rPr lang="en-US" sz="1600" b="1" dirty="0">
                <a:solidFill>
                  <a:srgbClr val="FF0000"/>
                </a:solidFill>
                <a:latin typeface="Bookman Old Style" pitchFamily="18" charset="0"/>
              </a:rPr>
              <a:t>ANGLES </a:t>
            </a:r>
            <a:r>
              <a:rPr lang="en-US" sz="1600" b="1" dirty="0">
                <a:solidFill>
                  <a:srgbClr val="FF0000"/>
                </a:solidFill>
                <a:latin typeface="Bookman Old Style" pitchFamily="18" charset="0"/>
                <a:sym typeface="Symbol"/>
              </a:rPr>
              <a:t></a:t>
            </a:r>
            <a:endParaRPr lang="en-IN" sz="1600" b="1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963717" y="1106462"/>
            <a:ext cx="320899" cy="338542"/>
          </a:xfrm>
          <a:prstGeom prst="rect">
            <a:avLst/>
          </a:prstGeom>
        </p:spPr>
        <p:txBody>
          <a:bodyPr wrap="none" lIns="91429" tIns="45714" rIns="91429" bIns="45714">
            <a:spAutoFit/>
          </a:bodyPr>
          <a:lstStyle/>
          <a:p>
            <a:pPr defTabSz="805898"/>
            <a:r>
              <a:rPr lang="en-US" sz="1600" b="1" dirty="0">
                <a:solidFill>
                  <a:srgbClr val="FF0000"/>
                </a:solidFill>
                <a:latin typeface="Bookman Old Style" pitchFamily="18" charset="0"/>
                <a:sym typeface="Symbol"/>
              </a:rPr>
              <a:t>?</a:t>
            </a:r>
            <a:endParaRPr lang="en-IN" sz="1600" b="1" dirty="0">
              <a:solidFill>
                <a:srgbClr val="FF0000"/>
              </a:solidFill>
            </a:endParaRPr>
          </a:p>
        </p:txBody>
      </p:sp>
      <p:sp>
        <p:nvSpPr>
          <p:cNvPr id="46" name="Rectangle 191"/>
          <p:cNvSpPr>
            <a:spLocks noChangeArrowheads="1"/>
          </p:cNvSpPr>
          <p:nvPr/>
        </p:nvSpPr>
        <p:spPr bwMode="auto">
          <a:xfrm>
            <a:off x="519699" y="3617806"/>
            <a:ext cx="6360821" cy="338407"/>
          </a:xfrm>
          <a:prstGeom prst="rect">
            <a:avLst/>
          </a:prstGeom>
          <a:solidFill>
            <a:srgbClr val="002060"/>
          </a:solidFill>
          <a:ln>
            <a:noFill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91300" tIns="45647" rIns="91300" bIns="45647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defTabSz="805898">
              <a:spcBef>
                <a:spcPct val="0"/>
              </a:spcBef>
              <a:defRPr/>
            </a:pPr>
            <a:r>
              <a:rPr lang="en-US" sz="1600" b="1" dirty="0">
                <a:ln/>
                <a:solidFill>
                  <a:prstClr val="white"/>
                </a:solidFill>
                <a:latin typeface="Bookman Old Style" pitchFamily="18" charset="0"/>
              </a:rPr>
              <a:t>Corresponding pairs of similar triangles are in proportion.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620044" y="2295036"/>
            <a:ext cx="447558" cy="580534"/>
            <a:chOff x="879104" y="2937193"/>
            <a:chExt cx="447558" cy="580534"/>
          </a:xfrm>
        </p:grpSpPr>
        <p:sp>
          <p:nvSpPr>
            <p:cNvPr id="42" name="TextBox 41"/>
            <p:cNvSpPr txBox="1"/>
            <p:nvPr/>
          </p:nvSpPr>
          <p:spPr>
            <a:xfrm>
              <a:off x="879104" y="2937193"/>
              <a:ext cx="444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b="1" dirty="0" smtClean="0">
                  <a:solidFill>
                    <a:prstClr val="white"/>
                  </a:solidFill>
                  <a:latin typeface="Bookman Old Style" pitchFamily="18" charset="0"/>
                </a:rPr>
                <a:t>AB</a:t>
              </a:r>
              <a:endParaRPr lang="en-US" sz="14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926079" y="3237942"/>
              <a:ext cx="3415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79104" y="3209950"/>
              <a:ext cx="4475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b="1" dirty="0" smtClean="0">
                  <a:solidFill>
                    <a:prstClr val="white"/>
                  </a:solidFill>
                  <a:latin typeface="Bookman Old Style" pitchFamily="18" charset="0"/>
                </a:rPr>
                <a:t>PQ</a:t>
              </a:r>
              <a:endParaRPr lang="en-US" sz="14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987900" y="2436670"/>
            <a:ext cx="3000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=</a:t>
            </a:r>
            <a:endParaRPr lang="en-US" sz="15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248766" y="2309056"/>
            <a:ext cx="311553" cy="580534"/>
            <a:chOff x="879104" y="2937193"/>
            <a:chExt cx="311553" cy="580534"/>
          </a:xfrm>
        </p:grpSpPr>
        <p:sp>
          <p:nvSpPr>
            <p:cNvPr id="55" name="TextBox 54"/>
            <p:cNvSpPr txBox="1"/>
            <p:nvPr/>
          </p:nvSpPr>
          <p:spPr>
            <a:xfrm>
              <a:off x="879104" y="2937193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b="1" dirty="0">
                  <a:solidFill>
                    <a:prstClr val="white"/>
                  </a:solidFill>
                  <a:latin typeface="Bookman Old Style" pitchFamily="18" charset="0"/>
                </a:rPr>
                <a:t>1</a:t>
              </a: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918972" y="3237942"/>
              <a:ext cx="2716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879104" y="3209950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b="1" dirty="0">
                  <a:solidFill>
                    <a:prstClr val="white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680238" y="2302056"/>
            <a:ext cx="468398" cy="580534"/>
            <a:chOff x="879104" y="2937193"/>
            <a:chExt cx="468398" cy="580534"/>
          </a:xfrm>
        </p:grpSpPr>
        <p:sp>
          <p:nvSpPr>
            <p:cNvPr id="59" name="TextBox 58"/>
            <p:cNvSpPr txBox="1"/>
            <p:nvPr/>
          </p:nvSpPr>
          <p:spPr>
            <a:xfrm>
              <a:off x="879104" y="2937193"/>
              <a:ext cx="4475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b="1" dirty="0" smtClean="0">
                  <a:solidFill>
                    <a:prstClr val="white"/>
                  </a:solidFill>
                  <a:latin typeface="Bookman Old Style" pitchFamily="18" charset="0"/>
                </a:rPr>
                <a:t>BC</a:t>
              </a:r>
              <a:endParaRPr lang="en-US" sz="14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926079" y="3237942"/>
              <a:ext cx="3415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879104" y="3209950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b="1" dirty="0" smtClean="0">
                  <a:solidFill>
                    <a:prstClr val="white"/>
                  </a:solidFill>
                  <a:latin typeface="Bookman Old Style" pitchFamily="18" charset="0"/>
                </a:rPr>
                <a:t>QR</a:t>
              </a:r>
              <a:endParaRPr lang="en-US" sz="14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2" name="Rectangle 61"/>
          <p:cNvSpPr/>
          <p:nvPr/>
        </p:nvSpPr>
        <p:spPr>
          <a:xfrm>
            <a:off x="2048094" y="2443690"/>
            <a:ext cx="3000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=</a:t>
            </a:r>
            <a:endParaRPr lang="en-US" sz="15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308960" y="2316076"/>
            <a:ext cx="311553" cy="580534"/>
            <a:chOff x="879104" y="2937193"/>
            <a:chExt cx="311553" cy="580534"/>
          </a:xfrm>
        </p:grpSpPr>
        <p:sp>
          <p:nvSpPr>
            <p:cNvPr id="64" name="TextBox 63"/>
            <p:cNvSpPr txBox="1"/>
            <p:nvPr/>
          </p:nvSpPr>
          <p:spPr>
            <a:xfrm>
              <a:off x="879104" y="2937193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b="1" dirty="0">
                  <a:solidFill>
                    <a:prstClr val="white"/>
                  </a:solidFill>
                  <a:latin typeface="Bookman Old Style" pitchFamily="18" charset="0"/>
                </a:rPr>
                <a:t>1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918972" y="3237942"/>
              <a:ext cx="2716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879104" y="3209950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b="1" dirty="0">
                  <a:solidFill>
                    <a:prstClr val="white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813272" y="2316076"/>
            <a:ext cx="447558" cy="580534"/>
            <a:chOff x="879104" y="2937193"/>
            <a:chExt cx="447558" cy="580534"/>
          </a:xfrm>
        </p:grpSpPr>
        <p:sp>
          <p:nvSpPr>
            <p:cNvPr id="68" name="TextBox 67"/>
            <p:cNvSpPr txBox="1"/>
            <p:nvPr/>
          </p:nvSpPr>
          <p:spPr>
            <a:xfrm>
              <a:off x="879104" y="2937193"/>
              <a:ext cx="4475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b="1" dirty="0">
                  <a:solidFill>
                    <a:prstClr val="white"/>
                  </a:solidFill>
                  <a:latin typeface="Bookman Old Style" pitchFamily="18" charset="0"/>
                </a:rPr>
                <a:t>A</a:t>
              </a:r>
              <a:r>
                <a:rPr lang="en-US" sz="1400" b="1" dirty="0" smtClean="0">
                  <a:solidFill>
                    <a:prstClr val="white"/>
                  </a:solidFill>
                  <a:latin typeface="Bookman Old Style" pitchFamily="18" charset="0"/>
                </a:rPr>
                <a:t>C</a:t>
              </a:r>
              <a:endParaRPr lang="en-US" sz="14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926079" y="3237942"/>
              <a:ext cx="3415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879104" y="3209950"/>
              <a:ext cx="4427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b="1" dirty="0">
                  <a:solidFill>
                    <a:prstClr val="white"/>
                  </a:solidFill>
                  <a:latin typeface="Bookman Old Style" pitchFamily="18" charset="0"/>
                </a:rPr>
                <a:t>P</a:t>
              </a:r>
              <a:r>
                <a:rPr lang="en-US" sz="1400" b="1" dirty="0" smtClean="0">
                  <a:solidFill>
                    <a:prstClr val="white"/>
                  </a:solidFill>
                  <a:latin typeface="Bookman Old Style" pitchFamily="18" charset="0"/>
                </a:rPr>
                <a:t>R</a:t>
              </a:r>
              <a:endParaRPr lang="en-US" sz="14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71" name="Rectangle 70"/>
          <p:cNvSpPr/>
          <p:nvPr/>
        </p:nvSpPr>
        <p:spPr>
          <a:xfrm>
            <a:off x="3181128" y="2457710"/>
            <a:ext cx="3000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=</a:t>
            </a:r>
            <a:endParaRPr lang="en-US" sz="15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3441994" y="2330096"/>
            <a:ext cx="311553" cy="580534"/>
            <a:chOff x="879104" y="2937193"/>
            <a:chExt cx="311553" cy="580534"/>
          </a:xfrm>
        </p:grpSpPr>
        <p:sp>
          <p:nvSpPr>
            <p:cNvPr id="73" name="TextBox 72"/>
            <p:cNvSpPr txBox="1"/>
            <p:nvPr/>
          </p:nvSpPr>
          <p:spPr>
            <a:xfrm>
              <a:off x="879104" y="2937193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b="1" dirty="0">
                  <a:solidFill>
                    <a:prstClr val="white"/>
                  </a:solidFill>
                  <a:latin typeface="Bookman Old Style" pitchFamily="18" charset="0"/>
                </a:rPr>
                <a:t>1</a:t>
              </a:r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918972" y="3237942"/>
              <a:ext cx="2716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879104" y="3209950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b="1" dirty="0">
                  <a:solidFill>
                    <a:prstClr val="white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2067640" y="2930583"/>
            <a:ext cx="447558" cy="580534"/>
            <a:chOff x="879104" y="2937193"/>
            <a:chExt cx="447558" cy="580534"/>
          </a:xfrm>
        </p:grpSpPr>
        <p:sp>
          <p:nvSpPr>
            <p:cNvPr id="85" name="TextBox 84"/>
            <p:cNvSpPr txBox="1"/>
            <p:nvPr/>
          </p:nvSpPr>
          <p:spPr>
            <a:xfrm>
              <a:off x="879104" y="2937193"/>
              <a:ext cx="4475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b="1" dirty="0">
                  <a:solidFill>
                    <a:prstClr val="white"/>
                  </a:solidFill>
                  <a:latin typeface="Bookman Old Style" pitchFamily="18" charset="0"/>
                </a:rPr>
                <a:t>A</a:t>
              </a:r>
              <a:r>
                <a:rPr lang="en-US" sz="1400" b="1" dirty="0" smtClean="0">
                  <a:solidFill>
                    <a:prstClr val="white"/>
                  </a:solidFill>
                  <a:latin typeface="Bookman Old Style" pitchFamily="18" charset="0"/>
                </a:rPr>
                <a:t>C</a:t>
              </a:r>
              <a:endParaRPr lang="en-US" sz="14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926079" y="3237942"/>
              <a:ext cx="3415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879104" y="3209950"/>
              <a:ext cx="4427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400" b="1" dirty="0">
                  <a:solidFill>
                    <a:prstClr val="white"/>
                  </a:solidFill>
                  <a:latin typeface="Bookman Old Style" pitchFamily="18" charset="0"/>
                </a:rPr>
                <a:t>P</a:t>
              </a:r>
              <a:r>
                <a:rPr lang="en-US" sz="1400" b="1" dirty="0" smtClean="0">
                  <a:solidFill>
                    <a:prstClr val="white"/>
                  </a:solidFill>
                  <a:latin typeface="Bookman Old Style" pitchFamily="18" charset="0"/>
                </a:rPr>
                <a:t>R</a:t>
              </a:r>
              <a:endParaRPr lang="en-US" sz="14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338587" y="2917368"/>
            <a:ext cx="721885" cy="580534"/>
            <a:chOff x="1338587" y="2917368"/>
            <a:chExt cx="721885" cy="580534"/>
          </a:xfrm>
        </p:grpSpPr>
        <p:grpSp>
          <p:nvGrpSpPr>
            <p:cNvPr id="80" name="Group 79"/>
            <p:cNvGrpSpPr/>
            <p:nvPr/>
          </p:nvGrpSpPr>
          <p:grpSpPr>
            <a:xfrm>
              <a:off x="1338587" y="2917368"/>
              <a:ext cx="468398" cy="580534"/>
              <a:chOff x="879104" y="2937193"/>
              <a:chExt cx="468398" cy="580534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879104" y="2937193"/>
                <a:ext cx="4475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400" b="1" dirty="0" smtClean="0">
                    <a:solidFill>
                      <a:prstClr val="white"/>
                    </a:solidFill>
                    <a:latin typeface="Bookman Old Style" pitchFamily="18" charset="0"/>
                  </a:rPr>
                  <a:t>BC</a:t>
                </a:r>
                <a:endParaRPr lang="en-US" sz="1400" b="1" dirty="0"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926079" y="3237942"/>
                <a:ext cx="341551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/>
              <p:cNvSpPr txBox="1"/>
              <p:nvPr/>
            </p:nvSpPr>
            <p:spPr>
              <a:xfrm>
                <a:off x="879104" y="3209950"/>
                <a:ext cx="4683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400" b="1" dirty="0" smtClean="0">
                    <a:solidFill>
                      <a:prstClr val="white"/>
                    </a:solidFill>
                    <a:latin typeface="Bookman Old Style" pitchFamily="18" charset="0"/>
                  </a:rPr>
                  <a:t>QR</a:t>
                </a:r>
                <a:endParaRPr lang="en-US" sz="1400" b="1" dirty="0"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88" name="Rectangle 87"/>
            <p:cNvSpPr/>
            <p:nvPr/>
          </p:nvSpPr>
          <p:spPr>
            <a:xfrm>
              <a:off x="1760390" y="3041000"/>
              <a:ext cx="30008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500" b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=</a:t>
              </a:r>
              <a:endParaRPr lang="en-US" sz="15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67019" y="2889590"/>
            <a:ext cx="662653" cy="580534"/>
            <a:chOff x="667019" y="2889590"/>
            <a:chExt cx="662653" cy="580534"/>
          </a:xfrm>
        </p:grpSpPr>
        <p:grpSp>
          <p:nvGrpSpPr>
            <p:cNvPr id="76" name="Group 75"/>
            <p:cNvGrpSpPr/>
            <p:nvPr/>
          </p:nvGrpSpPr>
          <p:grpSpPr>
            <a:xfrm>
              <a:off x="667019" y="2889590"/>
              <a:ext cx="447558" cy="580534"/>
              <a:chOff x="879104" y="2937193"/>
              <a:chExt cx="447558" cy="580534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879104" y="2937193"/>
                <a:ext cx="4443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400" b="1" dirty="0" smtClean="0">
                    <a:solidFill>
                      <a:prstClr val="white"/>
                    </a:solidFill>
                    <a:latin typeface="Bookman Old Style" pitchFamily="18" charset="0"/>
                  </a:rPr>
                  <a:t>AB</a:t>
                </a:r>
                <a:endParaRPr lang="en-US" sz="1400" b="1" dirty="0"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78" name="Straight Connector 77"/>
              <p:cNvCxnSpPr/>
              <p:nvPr/>
            </p:nvCxnSpPr>
            <p:spPr>
              <a:xfrm>
                <a:off x="926079" y="3237942"/>
                <a:ext cx="341551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78"/>
              <p:cNvSpPr txBox="1"/>
              <p:nvPr/>
            </p:nvSpPr>
            <p:spPr>
              <a:xfrm>
                <a:off x="879104" y="3209950"/>
                <a:ext cx="4475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400" b="1" dirty="0" smtClean="0">
                    <a:solidFill>
                      <a:prstClr val="white"/>
                    </a:solidFill>
                    <a:latin typeface="Bookman Old Style" pitchFamily="18" charset="0"/>
                  </a:rPr>
                  <a:t>PQ</a:t>
                </a:r>
                <a:endParaRPr lang="en-US" sz="1400" b="1" dirty="0"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89" name="Rectangle 88"/>
            <p:cNvSpPr/>
            <p:nvPr/>
          </p:nvSpPr>
          <p:spPr>
            <a:xfrm>
              <a:off x="1029590" y="3062888"/>
              <a:ext cx="30008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500" b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=</a:t>
              </a:r>
              <a:endParaRPr lang="en-US" sz="15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796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7" presetID="53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 nodeType="clickPar">
                      <p:stCondLst>
                        <p:cond delay="indefinite"/>
                      </p:stCondLst>
                      <p:childTnLst>
                        <p:par>
                          <p:cTn id="2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 nodeType="clickPar">
                      <p:stCondLst>
                        <p:cond delay="indefinite"/>
                      </p:stCondLst>
                      <p:childTnLst>
                        <p:par>
                          <p:cTn id="2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 nodeType="clickPar">
                      <p:stCondLst>
                        <p:cond delay="indefinite"/>
                      </p:stCondLst>
                      <p:childTnLst>
                        <p:par>
                          <p:cTn id="2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 nodeType="clickPar">
                      <p:stCondLst>
                        <p:cond delay="indefinite"/>
                      </p:stCondLst>
                      <p:childTnLst>
                        <p:par>
                          <p:cTn id="2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1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9" grpId="0" animBg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4" grpId="0"/>
      <p:bldP spid="25" grpId="0"/>
      <p:bldP spid="26" grpId="0"/>
      <p:bldP spid="27" grpId="0"/>
      <p:bldP spid="28" grpId="0"/>
      <p:bldP spid="34" grpId="0"/>
      <p:bldP spid="35" grpId="0"/>
      <p:bldP spid="36" grpId="0"/>
      <p:bldP spid="15" grpId="0"/>
      <p:bldP spid="15" grpId="1"/>
      <p:bldP spid="17" grpId="0"/>
      <p:bldP spid="17" grpId="1"/>
      <p:bldP spid="18" grpId="0"/>
      <p:bldP spid="18" grpId="1"/>
      <p:bldP spid="30" grpId="0"/>
      <p:bldP spid="30" grpId="1"/>
      <p:bldP spid="53" grpId="0"/>
      <p:bldP spid="62" grpId="0"/>
      <p:bldP spid="7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694" name="AutoShape 14"/>
          <p:cNvSpPr>
            <a:spLocks noChangeArrowheads="1"/>
          </p:cNvSpPr>
          <p:nvPr/>
        </p:nvSpPr>
        <p:spPr bwMode="auto">
          <a:xfrm>
            <a:off x="4119880" y="1032800"/>
            <a:ext cx="1947496" cy="994172"/>
          </a:xfrm>
          <a:prstGeom prst="triangle">
            <a:avLst>
              <a:gd name="adj" fmla="val 29287"/>
            </a:avLst>
          </a:prstGeom>
          <a:noFill/>
          <a:ln w="28575" algn="ctr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879" tIns="38940" rIns="77879" bIns="38940" anchor="ctr"/>
          <a:lstStyle/>
          <a:p>
            <a:pPr algn="ctr" defTabSz="778887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600" b="1" dirty="0">
              <a:solidFill>
                <a:prstClr val="white"/>
              </a:solidFill>
              <a:latin typeface="Arial Rounded MT Bold" pitchFamily="34" charset="0"/>
            </a:endParaRPr>
          </a:p>
        </p:txBody>
      </p:sp>
      <p:sp>
        <p:nvSpPr>
          <p:cNvPr id="1223698" name="Text Box 18"/>
          <p:cNvSpPr txBox="1">
            <a:spLocks noChangeArrowheads="1"/>
          </p:cNvSpPr>
          <p:nvPr/>
        </p:nvSpPr>
        <p:spPr bwMode="auto">
          <a:xfrm>
            <a:off x="3667380" y="1977545"/>
            <a:ext cx="924658" cy="32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7879" tIns="38940" rIns="77879" bIns="38940">
            <a:spAutoFit/>
          </a:bodyPr>
          <a:lstStyle>
            <a:lvl1pPr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ctr" defTabSz="778887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dirty="0">
                <a:solidFill>
                  <a:srgbClr val="FFC000"/>
                </a:solidFill>
                <a:latin typeface="Bookman Old Style" pitchFamily="18" charset="0"/>
              </a:rPr>
              <a:t>Q</a:t>
            </a:r>
          </a:p>
        </p:txBody>
      </p:sp>
      <p:sp>
        <p:nvSpPr>
          <p:cNvPr id="1223699" name="Text Box 19"/>
          <p:cNvSpPr txBox="1">
            <a:spLocks noChangeArrowheads="1"/>
          </p:cNvSpPr>
          <p:nvPr/>
        </p:nvSpPr>
        <p:spPr bwMode="auto">
          <a:xfrm>
            <a:off x="5654696" y="1990109"/>
            <a:ext cx="924657" cy="32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7879" tIns="38940" rIns="77879" bIns="38940">
            <a:spAutoFit/>
          </a:bodyPr>
          <a:lstStyle>
            <a:lvl1pPr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ctr" defTabSz="778887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dirty="0">
                <a:solidFill>
                  <a:srgbClr val="FFC000"/>
                </a:solidFill>
                <a:latin typeface="Bookman Old Style" pitchFamily="18" charset="0"/>
              </a:rPr>
              <a:t>R</a:t>
            </a:r>
          </a:p>
        </p:txBody>
      </p:sp>
      <p:sp>
        <p:nvSpPr>
          <p:cNvPr id="1223700" name="Text Box 20"/>
          <p:cNvSpPr txBox="1">
            <a:spLocks noChangeArrowheads="1"/>
          </p:cNvSpPr>
          <p:nvPr/>
        </p:nvSpPr>
        <p:spPr bwMode="auto">
          <a:xfrm>
            <a:off x="4248634" y="720858"/>
            <a:ext cx="924657" cy="32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7879" tIns="38940" rIns="77879" bIns="38940">
            <a:spAutoFit/>
          </a:bodyPr>
          <a:lstStyle>
            <a:lvl1pPr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ctr" defTabSz="778887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dirty="0">
                <a:solidFill>
                  <a:srgbClr val="FFC000"/>
                </a:solidFill>
                <a:latin typeface="Bookman Old Style" pitchFamily="18" charset="0"/>
              </a:rPr>
              <a:t>P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454478" y="2612656"/>
            <a:ext cx="1296866" cy="501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879" tIns="38940" rIns="77879" bIns="38940">
            <a:spAutoFit/>
          </a:bodyPr>
          <a:lstStyle/>
          <a:p>
            <a:pPr algn="just" defTabSz="778887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tabLst>
                <a:tab pos="389400" algn="l"/>
                <a:tab pos="882909" algn="l"/>
                <a:tab pos="3024605" algn="l"/>
                <a:tab pos="4283392" algn="l"/>
                <a:tab pos="4582204" algn="l"/>
              </a:tabLst>
            </a:pPr>
            <a:r>
              <a:rPr lang="en-US" sz="2800" b="1" dirty="0">
                <a:solidFill>
                  <a:prstClr val="white"/>
                </a:solidFill>
                <a:latin typeface="Symbol" pitchFamily="18" charset="2"/>
              </a:rPr>
              <a:t>D</a:t>
            </a:r>
            <a:r>
              <a:rPr lang="en-US" sz="2800" b="1" dirty="0">
                <a:solidFill>
                  <a:prstClr val="white"/>
                </a:solidFill>
                <a:latin typeface="Bookman Old Style" pitchFamily="18" charset="0"/>
              </a:rPr>
              <a:t>ABC</a:t>
            </a:r>
          </a:p>
        </p:txBody>
      </p:sp>
      <p:sp>
        <p:nvSpPr>
          <p:cNvPr id="1223685" name="Rectangle 5"/>
          <p:cNvSpPr>
            <a:spLocks noChangeArrowheads="1"/>
          </p:cNvSpPr>
          <p:nvPr/>
        </p:nvSpPr>
        <p:spPr bwMode="auto">
          <a:xfrm>
            <a:off x="1847815" y="2518176"/>
            <a:ext cx="410574" cy="6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879" tIns="38940" rIns="77879" bIns="38940">
            <a:spAutoFit/>
          </a:bodyPr>
          <a:lstStyle/>
          <a:p>
            <a:pPr algn="ctr" defTabSz="77888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prstClr val="white"/>
                </a:solidFill>
                <a:latin typeface="Symbol" pitchFamily="18" charset="2"/>
              </a:rPr>
              <a:t>~</a:t>
            </a:r>
          </a:p>
        </p:txBody>
      </p:sp>
      <p:sp>
        <p:nvSpPr>
          <p:cNvPr id="1223686" name="Rectangle 6"/>
          <p:cNvSpPr>
            <a:spLocks noChangeArrowheads="1"/>
          </p:cNvSpPr>
          <p:nvPr/>
        </p:nvSpPr>
        <p:spPr bwMode="auto">
          <a:xfrm>
            <a:off x="2383804" y="2556278"/>
            <a:ext cx="1218467" cy="524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879" tIns="38940" rIns="77879" bIns="38940">
            <a:spAutoFit/>
          </a:bodyPr>
          <a:lstStyle/>
          <a:p>
            <a:pPr algn="ctr" defTabSz="77888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prstClr val="white"/>
                </a:solidFill>
                <a:latin typeface="Symbol" pitchFamily="18" charset="2"/>
              </a:rPr>
              <a:t>D</a:t>
            </a:r>
            <a:r>
              <a:rPr lang="en-US" sz="2800" b="1" dirty="0">
                <a:solidFill>
                  <a:prstClr val="white"/>
                </a:solidFill>
                <a:latin typeface="Bookman Old Style" pitchFamily="18" charset="0"/>
              </a:rPr>
              <a:t>PQR</a:t>
            </a:r>
          </a:p>
        </p:txBody>
      </p:sp>
      <p:sp>
        <p:nvSpPr>
          <p:cNvPr id="47" name="Text Box 25"/>
          <p:cNvSpPr txBox="1">
            <a:spLocks noChangeArrowheads="1"/>
          </p:cNvSpPr>
          <p:nvPr/>
        </p:nvSpPr>
        <p:spPr bwMode="auto">
          <a:xfrm>
            <a:off x="517121" y="4100515"/>
            <a:ext cx="1629508" cy="386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879" tIns="38940" rIns="77879" bIns="38940">
            <a:spAutoFit/>
          </a:bodyPr>
          <a:lstStyle>
            <a:lvl1pPr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defTabSz="77888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white"/>
                </a:solidFill>
                <a:latin typeface="Symbol" pitchFamily="18" charset="2"/>
              </a:rPr>
              <a:t>Ð</a:t>
            </a:r>
            <a:r>
              <a:rPr lang="en-US" sz="2000" dirty="0">
                <a:solidFill>
                  <a:prstClr val="white"/>
                </a:solidFill>
                <a:latin typeface="Bookman Old Style" pitchFamily="18" charset="0"/>
              </a:rPr>
              <a:t>A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>
                <a:solidFill>
                  <a:prstClr val="white"/>
                </a:solidFill>
                <a:latin typeface="Symbol" pitchFamily="18" charset="2"/>
              </a:rPr>
              <a:t>= Ð</a:t>
            </a:r>
            <a:r>
              <a:rPr lang="en-US" sz="2000" dirty="0">
                <a:solidFill>
                  <a:prstClr val="white"/>
                </a:solidFill>
                <a:latin typeface="Bookman Old Style" pitchFamily="18" charset="0"/>
              </a:rPr>
              <a:t>P</a:t>
            </a:r>
            <a:r>
              <a:rPr lang="en-US" sz="2000" dirty="0">
                <a:solidFill>
                  <a:prstClr val="white"/>
                </a:solidFill>
              </a:rPr>
              <a:t>,   </a:t>
            </a:r>
            <a:endParaRPr lang="en-US" sz="2000" baseline="30000" dirty="0">
              <a:solidFill>
                <a:prstClr val="white"/>
              </a:solidFill>
            </a:endParaRPr>
          </a:p>
        </p:txBody>
      </p:sp>
      <p:sp>
        <p:nvSpPr>
          <p:cNvPr id="48" name="Text Box 25"/>
          <p:cNvSpPr txBox="1">
            <a:spLocks noChangeArrowheads="1"/>
          </p:cNvSpPr>
          <p:nvPr/>
        </p:nvSpPr>
        <p:spPr bwMode="auto">
          <a:xfrm>
            <a:off x="1954663" y="4100515"/>
            <a:ext cx="1572358" cy="386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879" tIns="38940" rIns="77879" bIns="38940">
            <a:spAutoFit/>
          </a:bodyPr>
          <a:lstStyle>
            <a:lvl1pPr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defTabSz="77888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white"/>
                </a:solidFill>
                <a:latin typeface="Symbol" pitchFamily="18" charset="2"/>
              </a:rPr>
              <a:t>Ð</a:t>
            </a:r>
            <a:r>
              <a:rPr lang="en-US" sz="2000" dirty="0">
                <a:solidFill>
                  <a:prstClr val="white"/>
                </a:solidFill>
                <a:latin typeface="Bookman Old Style" pitchFamily="18" charset="0"/>
              </a:rPr>
              <a:t>B</a:t>
            </a:r>
            <a:r>
              <a:rPr lang="en-US" sz="2000" dirty="0">
                <a:solidFill>
                  <a:prstClr val="white"/>
                </a:solidFill>
              </a:rPr>
              <a:t> </a:t>
            </a:r>
            <a:r>
              <a:rPr lang="en-US" sz="2000" dirty="0">
                <a:solidFill>
                  <a:prstClr val="white"/>
                </a:solidFill>
                <a:latin typeface="Symbol" pitchFamily="18" charset="2"/>
              </a:rPr>
              <a:t>= Ð</a:t>
            </a:r>
            <a:r>
              <a:rPr lang="en-US" sz="2000" dirty="0">
                <a:solidFill>
                  <a:prstClr val="white"/>
                </a:solidFill>
                <a:latin typeface="Bookman Old Style" pitchFamily="18" charset="0"/>
              </a:rPr>
              <a:t>Q</a:t>
            </a:r>
            <a:r>
              <a:rPr lang="en-US" sz="2000" dirty="0">
                <a:solidFill>
                  <a:prstClr val="white"/>
                </a:solidFill>
              </a:rPr>
              <a:t>,</a:t>
            </a:r>
          </a:p>
        </p:txBody>
      </p:sp>
      <p:sp>
        <p:nvSpPr>
          <p:cNvPr id="49" name="Text Box 25"/>
          <p:cNvSpPr txBox="1">
            <a:spLocks noChangeArrowheads="1"/>
          </p:cNvSpPr>
          <p:nvPr/>
        </p:nvSpPr>
        <p:spPr bwMode="auto">
          <a:xfrm>
            <a:off x="517126" y="4448178"/>
            <a:ext cx="2095500" cy="386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7879" tIns="38940" rIns="77879" bIns="38940">
            <a:spAutoFit/>
          </a:bodyPr>
          <a:lstStyle>
            <a:lvl1pPr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defTabSz="778887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prstClr val="white"/>
                </a:solidFill>
                <a:latin typeface="Symbol" pitchFamily="18" charset="2"/>
              </a:rPr>
              <a:t>Ð</a:t>
            </a:r>
            <a:r>
              <a:rPr lang="en-US" sz="2000" dirty="0">
                <a:solidFill>
                  <a:prstClr val="white"/>
                </a:solidFill>
                <a:latin typeface="Bookman Old Style" pitchFamily="18" charset="0"/>
              </a:rPr>
              <a:t>C </a:t>
            </a:r>
            <a:r>
              <a:rPr lang="en-US" sz="2000" dirty="0">
                <a:solidFill>
                  <a:prstClr val="white"/>
                </a:solidFill>
                <a:latin typeface="Symbol" pitchFamily="18" charset="2"/>
              </a:rPr>
              <a:t>= Ð</a:t>
            </a:r>
            <a:r>
              <a:rPr lang="en-US" sz="2000" dirty="0">
                <a:solidFill>
                  <a:prstClr val="white"/>
                </a:solidFill>
                <a:latin typeface="Bookman Old Style" pitchFamily="18" charset="0"/>
              </a:rPr>
              <a:t>R</a:t>
            </a:r>
            <a:endParaRPr lang="en-US" sz="2000" baseline="30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223693" name="AutoShape 13"/>
          <p:cNvSpPr>
            <a:spLocks noChangeArrowheads="1"/>
          </p:cNvSpPr>
          <p:nvPr/>
        </p:nvSpPr>
        <p:spPr bwMode="auto">
          <a:xfrm>
            <a:off x="651291" y="537385"/>
            <a:ext cx="2939562" cy="1501378"/>
          </a:xfrm>
          <a:prstGeom prst="triangle">
            <a:avLst>
              <a:gd name="adj" fmla="val 29287"/>
            </a:avLst>
          </a:prstGeom>
          <a:noFill/>
          <a:ln w="28575" algn="ctr">
            <a:solidFill>
              <a:srgbClr val="FFC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879" tIns="38940" rIns="77879" bIns="38940" anchor="ctr"/>
          <a:lstStyle/>
          <a:p>
            <a:pPr algn="ctr" defTabSz="778887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600" b="1" dirty="0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1223695" name="Text Box 15"/>
          <p:cNvSpPr txBox="1">
            <a:spLocks noChangeArrowheads="1"/>
          </p:cNvSpPr>
          <p:nvPr/>
        </p:nvSpPr>
        <p:spPr bwMode="auto">
          <a:xfrm>
            <a:off x="1039618" y="229794"/>
            <a:ext cx="924658" cy="32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7879" tIns="38940" rIns="77879" bIns="38940">
            <a:spAutoFit/>
          </a:bodyPr>
          <a:lstStyle>
            <a:lvl1pPr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ctr" defTabSz="778887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dirty="0">
                <a:solidFill>
                  <a:srgbClr val="FFC000"/>
                </a:solidFill>
                <a:latin typeface="Bookman Old Style" pitchFamily="18" charset="0"/>
              </a:rPr>
              <a:t>A</a:t>
            </a:r>
          </a:p>
        </p:txBody>
      </p:sp>
      <p:sp>
        <p:nvSpPr>
          <p:cNvPr id="1223696" name="Text Box 16"/>
          <p:cNvSpPr txBox="1">
            <a:spLocks noChangeArrowheads="1"/>
          </p:cNvSpPr>
          <p:nvPr/>
        </p:nvSpPr>
        <p:spPr bwMode="auto">
          <a:xfrm>
            <a:off x="204248" y="2009193"/>
            <a:ext cx="924658" cy="32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7879" tIns="38940" rIns="77879" bIns="38940">
            <a:spAutoFit/>
          </a:bodyPr>
          <a:lstStyle>
            <a:lvl1pPr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ctr" defTabSz="778887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dirty="0">
                <a:solidFill>
                  <a:srgbClr val="FFC000"/>
                </a:solidFill>
                <a:latin typeface="Bookman Old Style" pitchFamily="18" charset="0"/>
              </a:rPr>
              <a:t>B</a:t>
            </a:r>
          </a:p>
        </p:txBody>
      </p:sp>
      <p:sp>
        <p:nvSpPr>
          <p:cNvPr id="1223697" name="Text Box 17"/>
          <p:cNvSpPr txBox="1">
            <a:spLocks noChangeArrowheads="1"/>
          </p:cNvSpPr>
          <p:nvPr/>
        </p:nvSpPr>
        <p:spPr bwMode="auto">
          <a:xfrm>
            <a:off x="3131481" y="2005838"/>
            <a:ext cx="924658" cy="32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7879" tIns="38940" rIns="77879" bIns="38940">
            <a:spAutoFit/>
          </a:bodyPr>
          <a:lstStyle>
            <a:lvl1pPr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ctr" defTabSz="778887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dirty="0">
                <a:solidFill>
                  <a:srgbClr val="FFC000"/>
                </a:solidFill>
                <a:latin typeface="Bookman Old Style" pitchFamily="18" charset="0"/>
              </a:rPr>
              <a:t>C</a:t>
            </a:r>
          </a:p>
        </p:txBody>
      </p:sp>
      <p:sp>
        <p:nvSpPr>
          <p:cNvPr id="4" name="Curved Down Arrow 3"/>
          <p:cNvSpPr/>
          <p:nvPr/>
        </p:nvSpPr>
        <p:spPr bwMode="auto">
          <a:xfrm>
            <a:off x="857186" y="2496142"/>
            <a:ext cx="388298" cy="197590"/>
          </a:xfrm>
          <a:prstGeom prst="curvedDownArrow">
            <a:avLst/>
          </a:prstGeom>
          <a:solidFill>
            <a:srgbClr val="FFC000"/>
          </a:solidFill>
          <a:ln w="19050" cap="flat" cmpd="sng" algn="ctr">
            <a:solidFill>
              <a:srgbClr val="66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 defTabSz="914284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800" b="1" dirty="0">
              <a:solidFill>
                <a:prstClr val="white"/>
              </a:solidFill>
              <a:latin typeface="Arial Rounded MT Bold" pitchFamily="34" charset="0"/>
            </a:endParaRPr>
          </a:p>
        </p:txBody>
      </p:sp>
      <p:sp>
        <p:nvSpPr>
          <p:cNvPr id="22" name="Curved Down Arrow 21"/>
          <p:cNvSpPr/>
          <p:nvPr/>
        </p:nvSpPr>
        <p:spPr bwMode="auto">
          <a:xfrm>
            <a:off x="2762445" y="2482820"/>
            <a:ext cx="388298" cy="197590"/>
          </a:xfrm>
          <a:prstGeom prst="curvedDownArrow">
            <a:avLst/>
          </a:prstGeom>
          <a:solidFill>
            <a:srgbClr val="FFC000"/>
          </a:solidFill>
          <a:ln w="19050" cap="flat" cmpd="sng" algn="ctr">
            <a:solidFill>
              <a:srgbClr val="66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 defTabSz="914284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800" b="1" dirty="0">
              <a:solidFill>
                <a:prstClr val="white"/>
              </a:solidFill>
              <a:latin typeface="Arial Rounded MT Bold" pitchFamily="34" charset="0"/>
            </a:endParaRPr>
          </a:p>
        </p:txBody>
      </p:sp>
      <p:sp>
        <p:nvSpPr>
          <p:cNvPr id="27" name="Curved Down Arrow 26"/>
          <p:cNvSpPr/>
          <p:nvPr/>
        </p:nvSpPr>
        <p:spPr bwMode="auto">
          <a:xfrm>
            <a:off x="1116960" y="2474108"/>
            <a:ext cx="388298" cy="197590"/>
          </a:xfrm>
          <a:prstGeom prst="curvedDownArrow">
            <a:avLst/>
          </a:prstGeom>
          <a:solidFill>
            <a:srgbClr val="FFC000"/>
          </a:solidFill>
          <a:ln w="19050" cap="flat" cmpd="sng" algn="ctr">
            <a:solidFill>
              <a:srgbClr val="66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 defTabSz="914284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800" b="1" dirty="0">
              <a:solidFill>
                <a:prstClr val="white"/>
              </a:solidFill>
              <a:latin typeface="Arial Rounded MT Bold" pitchFamily="34" charset="0"/>
            </a:endParaRPr>
          </a:p>
        </p:txBody>
      </p:sp>
      <p:sp>
        <p:nvSpPr>
          <p:cNvPr id="28" name="Curved Down Arrow 27"/>
          <p:cNvSpPr/>
          <p:nvPr/>
        </p:nvSpPr>
        <p:spPr bwMode="auto">
          <a:xfrm>
            <a:off x="3022219" y="2460786"/>
            <a:ext cx="388298" cy="197590"/>
          </a:xfrm>
          <a:prstGeom prst="curvedDownArrow">
            <a:avLst/>
          </a:prstGeom>
          <a:solidFill>
            <a:srgbClr val="FFC000"/>
          </a:solidFill>
          <a:ln w="19050" cap="flat" cmpd="sng" algn="ctr">
            <a:solidFill>
              <a:srgbClr val="66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 defTabSz="914284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800" b="1" dirty="0">
              <a:solidFill>
                <a:prstClr val="white"/>
              </a:solidFill>
              <a:latin typeface="Arial Rounded MT Bold" pitchFamily="34" charset="0"/>
            </a:endParaRPr>
          </a:p>
        </p:txBody>
      </p:sp>
      <p:sp>
        <p:nvSpPr>
          <p:cNvPr id="29" name="Curved Down Arrow 28"/>
          <p:cNvSpPr/>
          <p:nvPr/>
        </p:nvSpPr>
        <p:spPr bwMode="auto">
          <a:xfrm>
            <a:off x="892876" y="2425970"/>
            <a:ext cx="612382" cy="284272"/>
          </a:xfrm>
          <a:prstGeom prst="curvedDownArrow">
            <a:avLst/>
          </a:prstGeom>
          <a:solidFill>
            <a:srgbClr val="FFC000"/>
          </a:solidFill>
          <a:ln w="19050" cap="flat" cmpd="sng" algn="ctr">
            <a:solidFill>
              <a:srgbClr val="66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 defTabSz="914284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800" b="1" dirty="0">
              <a:solidFill>
                <a:prstClr val="white"/>
              </a:solidFill>
              <a:latin typeface="Arial Rounded MT Bold" pitchFamily="34" charset="0"/>
            </a:endParaRPr>
          </a:p>
        </p:txBody>
      </p:sp>
      <p:sp>
        <p:nvSpPr>
          <p:cNvPr id="31" name="Curved Down Arrow 30"/>
          <p:cNvSpPr/>
          <p:nvPr/>
        </p:nvSpPr>
        <p:spPr bwMode="auto">
          <a:xfrm>
            <a:off x="2799204" y="2387849"/>
            <a:ext cx="612382" cy="284272"/>
          </a:xfrm>
          <a:prstGeom prst="curvedDownArrow">
            <a:avLst/>
          </a:prstGeom>
          <a:solidFill>
            <a:srgbClr val="FFC000"/>
          </a:solidFill>
          <a:ln w="19050" cap="flat" cmpd="sng" algn="ctr">
            <a:solidFill>
              <a:srgbClr val="66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 defTabSz="914284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800" b="1" dirty="0">
              <a:solidFill>
                <a:prstClr val="white"/>
              </a:solidFill>
              <a:latin typeface="Arial Rounded MT Bold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6703" y="2608198"/>
            <a:ext cx="452346" cy="538597"/>
          </a:xfrm>
          <a:prstGeom prst="rect">
            <a:avLst/>
          </a:prstGeom>
        </p:spPr>
        <p:txBody>
          <a:bodyPr wrap="none" lIns="91429" tIns="45714" rIns="91429" bIns="45714">
            <a:spAutoFit/>
          </a:bodyPr>
          <a:lstStyle/>
          <a:p>
            <a:pPr defTabSz="805898"/>
            <a:r>
              <a:rPr lang="en-US" sz="2800" b="1" dirty="0">
                <a:solidFill>
                  <a:srgbClr val="FF0000"/>
                </a:solidFill>
                <a:latin typeface="Bookman Old Style" pitchFamily="18" charset="0"/>
              </a:rPr>
              <a:t>A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11365" y="2559842"/>
            <a:ext cx="429904" cy="538597"/>
          </a:xfrm>
          <a:prstGeom prst="rect">
            <a:avLst/>
          </a:prstGeom>
        </p:spPr>
        <p:txBody>
          <a:bodyPr wrap="none" lIns="91429" tIns="45714" rIns="91429" bIns="45714">
            <a:spAutoFit/>
          </a:bodyPr>
          <a:lstStyle/>
          <a:p>
            <a:pPr defTabSz="805898"/>
            <a:r>
              <a:rPr lang="en-US" sz="2800" b="1" dirty="0">
                <a:solidFill>
                  <a:srgbClr val="FF0000"/>
                </a:solidFill>
                <a:latin typeface="Bookman Old Style" pitchFamily="18" charset="0"/>
              </a:rPr>
              <a:t>P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0553" y="2608198"/>
            <a:ext cx="442728" cy="523208"/>
          </a:xfrm>
          <a:prstGeom prst="rect">
            <a:avLst/>
          </a:prstGeom>
        </p:spPr>
        <p:txBody>
          <a:bodyPr wrap="none" lIns="91429" tIns="45714" rIns="91429" bIns="45714">
            <a:spAutoFit/>
          </a:bodyPr>
          <a:lstStyle/>
          <a:p>
            <a:pPr defTabSz="805898"/>
            <a:r>
              <a:rPr lang="en-US" sz="2800" b="1" dirty="0">
                <a:solidFill>
                  <a:srgbClr val="FF0000"/>
                </a:solidFill>
                <a:latin typeface="Bookman Old Style" pitchFamily="18" charset="0"/>
              </a:rPr>
              <a:t>B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73667" y="2609112"/>
            <a:ext cx="450742" cy="523208"/>
          </a:xfrm>
          <a:prstGeom prst="rect">
            <a:avLst/>
          </a:prstGeom>
        </p:spPr>
        <p:txBody>
          <a:bodyPr wrap="none" lIns="91429" tIns="45714" rIns="91429" bIns="45714">
            <a:spAutoFit/>
          </a:bodyPr>
          <a:lstStyle/>
          <a:p>
            <a:pPr defTabSz="805898"/>
            <a:r>
              <a:rPr lang="en-US" sz="2800" b="1" dirty="0">
                <a:solidFill>
                  <a:srgbClr val="FF0000"/>
                </a:solidFill>
                <a:latin typeface="Bookman Old Style" pitchFamily="18" charset="0"/>
              </a:rPr>
              <a:t>C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32984" y="2560083"/>
            <a:ext cx="465170" cy="523208"/>
          </a:xfrm>
          <a:prstGeom prst="rect">
            <a:avLst/>
          </a:prstGeom>
        </p:spPr>
        <p:txBody>
          <a:bodyPr wrap="none" lIns="91429" tIns="45714" rIns="91429" bIns="45714">
            <a:spAutoFit/>
          </a:bodyPr>
          <a:lstStyle/>
          <a:p>
            <a:pPr defTabSz="805898"/>
            <a:r>
              <a:rPr lang="en-US" sz="2800" b="1" dirty="0">
                <a:solidFill>
                  <a:srgbClr val="FF0000"/>
                </a:solidFill>
                <a:latin typeface="Bookman Old Style" pitchFamily="18" charset="0"/>
              </a:rPr>
              <a:t>R</a:t>
            </a:r>
            <a:endParaRPr lang="en-IN" sz="2800" b="1" dirty="0">
              <a:solidFill>
                <a:srgbClr val="FF0000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89353" y="3171932"/>
            <a:ext cx="559769" cy="672867"/>
            <a:chOff x="879104" y="2937193"/>
            <a:chExt cx="559769" cy="672867"/>
          </a:xfrm>
        </p:grpSpPr>
        <p:sp>
          <p:nvSpPr>
            <p:cNvPr id="35" name="TextBox 34"/>
            <p:cNvSpPr txBox="1"/>
            <p:nvPr/>
          </p:nvSpPr>
          <p:spPr>
            <a:xfrm>
              <a:off x="879104" y="2937193"/>
              <a:ext cx="553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000" b="1" dirty="0" smtClean="0">
                  <a:solidFill>
                    <a:prstClr val="white"/>
                  </a:solidFill>
                  <a:latin typeface="Bookman Old Style" pitchFamily="18" charset="0"/>
                </a:rPr>
                <a:t>AB</a:t>
              </a:r>
              <a:endParaRPr lang="en-US" sz="20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76879" y="3276042"/>
              <a:ext cx="3415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79104" y="3209950"/>
              <a:ext cx="5597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000" b="1" dirty="0" smtClean="0">
                  <a:solidFill>
                    <a:prstClr val="white"/>
                  </a:solidFill>
                  <a:latin typeface="Bookman Old Style" pitchFamily="18" charset="0"/>
                </a:rPr>
                <a:t>PQ</a:t>
              </a:r>
              <a:endParaRPr lang="en-US" sz="20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265418" y="3169406"/>
            <a:ext cx="590226" cy="673227"/>
            <a:chOff x="1555169" y="2934667"/>
            <a:chExt cx="590226" cy="673227"/>
          </a:xfrm>
        </p:grpSpPr>
        <p:sp>
          <p:nvSpPr>
            <p:cNvPr id="39" name="TextBox 38"/>
            <p:cNvSpPr txBox="1"/>
            <p:nvPr/>
          </p:nvSpPr>
          <p:spPr>
            <a:xfrm>
              <a:off x="1577925" y="2934667"/>
              <a:ext cx="5581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000" b="1" dirty="0" smtClean="0">
                  <a:solidFill>
                    <a:prstClr val="white"/>
                  </a:solidFill>
                  <a:latin typeface="Bookman Old Style" pitchFamily="18" charset="0"/>
                </a:rPr>
                <a:t>BC</a:t>
              </a:r>
              <a:endParaRPr lang="en-US" sz="20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1660391" y="3278592"/>
              <a:ext cx="37570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555169" y="3207784"/>
              <a:ext cx="5902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000" b="1" dirty="0" smtClean="0">
                  <a:solidFill>
                    <a:prstClr val="white"/>
                  </a:solidFill>
                  <a:latin typeface="Bookman Old Style" pitchFamily="18" charset="0"/>
                </a:rPr>
                <a:t>QR</a:t>
              </a:r>
              <a:endParaRPr lang="en-US" sz="20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988739" y="3313566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0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=</a:t>
            </a:r>
            <a:endParaRPr lang="en-US" sz="20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777899" y="3313566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0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=</a:t>
            </a:r>
            <a:endParaRPr lang="en-US" sz="20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010511" y="3172253"/>
            <a:ext cx="558166" cy="681668"/>
            <a:chOff x="2300262" y="2937514"/>
            <a:chExt cx="558166" cy="681668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399046" y="3278882"/>
              <a:ext cx="3415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300262" y="2937514"/>
              <a:ext cx="5581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000" b="1" dirty="0" smtClean="0">
                  <a:solidFill>
                    <a:prstClr val="white"/>
                  </a:solidFill>
                  <a:latin typeface="Bookman Old Style" pitchFamily="18" charset="0"/>
                </a:rPr>
                <a:t>AC</a:t>
              </a:r>
              <a:endParaRPr lang="en-US" sz="20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303298" y="3219072"/>
              <a:ext cx="554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2000" b="1" dirty="0" smtClean="0">
                  <a:solidFill>
                    <a:prstClr val="white"/>
                  </a:solidFill>
                  <a:latin typeface="Bookman Old Style" pitchFamily="18" charset="0"/>
                </a:rPr>
                <a:t>PR</a:t>
              </a:r>
              <a:endParaRPr lang="en-US" sz="20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847122" y="2560486"/>
            <a:ext cx="482824" cy="538609"/>
          </a:xfrm>
          <a:prstGeom prst="rect">
            <a:avLst/>
          </a:prstGeom>
        </p:spPr>
        <p:txBody>
          <a:bodyPr wrap="none" lIns="91429" tIns="45714" rIns="91429" bIns="45714">
            <a:spAutoFit/>
          </a:bodyPr>
          <a:lstStyle/>
          <a:p>
            <a:pPr defTabSz="805898"/>
            <a:r>
              <a:rPr lang="en-US" sz="2800" b="1" dirty="0">
                <a:solidFill>
                  <a:srgbClr val="FF0000"/>
                </a:solidFill>
                <a:latin typeface="Bookman Old Style" pitchFamily="18" charset="0"/>
              </a:rPr>
              <a:t>Q</a:t>
            </a:r>
            <a:endParaRPr lang="en-IN" sz="2800" b="1" dirty="0">
              <a:solidFill>
                <a:srgbClr val="FF0000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228582" y="3125712"/>
            <a:ext cx="5219470" cy="764118"/>
            <a:chOff x="3228582" y="3125712"/>
            <a:chExt cx="5219470" cy="764118"/>
          </a:xfrm>
        </p:grpSpPr>
        <p:grpSp>
          <p:nvGrpSpPr>
            <p:cNvPr id="15" name="Group 14"/>
            <p:cNvGrpSpPr/>
            <p:nvPr/>
          </p:nvGrpSpPr>
          <p:grpSpPr>
            <a:xfrm>
              <a:off x="3359030" y="3262041"/>
              <a:ext cx="5089022" cy="488370"/>
              <a:chOff x="3359030" y="3262041"/>
              <a:chExt cx="5089022" cy="488370"/>
            </a:xfrm>
          </p:grpSpPr>
          <p:sp>
            <p:nvSpPr>
              <p:cNvPr id="11" name="Left Bracket 10"/>
              <p:cNvSpPr/>
              <p:nvPr/>
            </p:nvSpPr>
            <p:spPr>
              <a:xfrm>
                <a:off x="3384227" y="3262041"/>
                <a:ext cx="120650" cy="446680"/>
              </a:xfrm>
              <a:prstGeom prst="leftBracket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359030" y="3263551"/>
                <a:ext cx="508902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C000"/>
                    </a:solidFill>
                  </a:rPr>
                  <a:t>Corresponding sides of similar triangles</a:t>
                </a:r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52" name="Left Bracket 51"/>
              <p:cNvSpPr/>
              <p:nvPr/>
            </p:nvSpPr>
            <p:spPr>
              <a:xfrm flipH="1">
                <a:off x="8217983" y="3276251"/>
                <a:ext cx="179016" cy="474160"/>
              </a:xfrm>
              <a:prstGeom prst="leftBracket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228582" y="3125712"/>
              <a:ext cx="5139859" cy="764118"/>
              <a:chOff x="5195484" y="4988758"/>
              <a:chExt cx="2540956" cy="498353"/>
            </a:xfrm>
          </p:grpSpPr>
          <p:sp>
            <p:nvSpPr>
              <p:cNvPr id="61" name="Double Bracket 60"/>
              <p:cNvSpPr/>
              <p:nvPr/>
            </p:nvSpPr>
            <p:spPr>
              <a:xfrm>
                <a:off x="5221097" y="5010172"/>
                <a:ext cx="2515343" cy="476939"/>
              </a:xfrm>
              <a:prstGeom prst="bracketPair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 b="1" i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Text Box 25"/>
              <p:cNvSpPr txBox="1">
                <a:spLocks noChangeArrowheads="1"/>
              </p:cNvSpPr>
              <p:nvPr/>
            </p:nvSpPr>
            <p:spPr bwMode="auto">
              <a:xfrm>
                <a:off x="5195484" y="4988758"/>
                <a:ext cx="2540956" cy="30948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77889" tIns="38945" rIns="77889" bIns="38945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Arial Rounded MT Bold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 Rounded MT Bold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 Rounded MT Bold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 Rounded MT Bold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 Rounded MT Bold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Rounded MT Bold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Rounded MT Bold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Rounded MT Bold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Rounded MT Bold" pitchFamily="34" charset="0"/>
                  </a:defRPr>
                </a:lvl9pPr>
              </a:lstStyle>
              <a:p>
                <a:pPr algn="ctr" defTabSz="77898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i="1" dirty="0">
                  <a:solidFill>
                    <a:srgbClr val="FF0000"/>
                  </a:solidFill>
                  <a:latin typeface="Bookman Old Style" panose="02050604050505020204" pitchFamily="18" charset="0"/>
                </a:endParaRP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3232974" y="4101432"/>
            <a:ext cx="5277026" cy="704150"/>
            <a:chOff x="3232974" y="4101432"/>
            <a:chExt cx="5277026" cy="704150"/>
          </a:xfrm>
        </p:grpSpPr>
        <p:grpSp>
          <p:nvGrpSpPr>
            <p:cNvPr id="16" name="Group 15"/>
            <p:cNvGrpSpPr/>
            <p:nvPr/>
          </p:nvGrpSpPr>
          <p:grpSpPr>
            <a:xfrm>
              <a:off x="3249457" y="4200437"/>
              <a:ext cx="5260543" cy="474160"/>
              <a:chOff x="3365569" y="4098839"/>
              <a:chExt cx="5260543" cy="474160"/>
            </a:xfrm>
          </p:grpSpPr>
          <p:sp>
            <p:nvSpPr>
              <p:cNvPr id="53" name="Left Bracket 52"/>
              <p:cNvSpPr/>
              <p:nvPr/>
            </p:nvSpPr>
            <p:spPr>
              <a:xfrm>
                <a:off x="3391257" y="4108123"/>
                <a:ext cx="120650" cy="446680"/>
              </a:xfrm>
              <a:prstGeom prst="leftBracket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3365569" y="4100515"/>
                <a:ext cx="52605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C000"/>
                    </a:solidFill>
                  </a:rPr>
                  <a:t>Corresponding angles of similar triangles</a:t>
                </a:r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55" name="Left Bracket 54"/>
              <p:cNvSpPr/>
              <p:nvPr/>
            </p:nvSpPr>
            <p:spPr>
              <a:xfrm flipH="1">
                <a:off x="8368441" y="4098839"/>
                <a:ext cx="179016" cy="474160"/>
              </a:xfrm>
              <a:prstGeom prst="leftBracket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3232974" y="4101432"/>
              <a:ext cx="5195948" cy="704150"/>
              <a:chOff x="5202582" y="5010172"/>
              <a:chExt cx="2540956" cy="476939"/>
            </a:xfrm>
          </p:grpSpPr>
          <p:sp>
            <p:nvSpPr>
              <p:cNvPr id="65" name="Double Bracket 64"/>
              <p:cNvSpPr/>
              <p:nvPr/>
            </p:nvSpPr>
            <p:spPr>
              <a:xfrm>
                <a:off x="5221097" y="5010172"/>
                <a:ext cx="2515343" cy="476939"/>
              </a:xfrm>
              <a:prstGeom prst="bracketPair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 b="1" i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Text Box 25"/>
              <p:cNvSpPr txBox="1">
                <a:spLocks noChangeArrowheads="1"/>
              </p:cNvSpPr>
              <p:nvPr/>
            </p:nvSpPr>
            <p:spPr bwMode="auto">
              <a:xfrm>
                <a:off x="5202582" y="5067407"/>
                <a:ext cx="2540956" cy="30948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77889" tIns="38945" rIns="77889" bIns="38945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Arial Rounded MT Bold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 Rounded MT Bold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 Rounded MT Bold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 Rounded MT Bold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 Rounded MT Bold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Rounded MT Bold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Rounded MT Bold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Rounded MT Bold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 Rounded MT Bold" pitchFamily="34" charset="0"/>
                  </a:defRPr>
                </a:lvl9pPr>
              </a:lstStyle>
              <a:p>
                <a:pPr algn="ctr" defTabSz="77898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i="1" dirty="0">
                  <a:solidFill>
                    <a:srgbClr val="FF0000"/>
                  </a:solidFill>
                  <a:latin typeface="Bookman Old Style" panose="0205060405050502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293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23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23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1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3694" grpId="0" animBg="1"/>
      <p:bldP spid="1223698" grpId="0"/>
      <p:bldP spid="1223699" grpId="0"/>
      <p:bldP spid="1223700" grpId="0"/>
      <p:bldP spid="24" grpId="0"/>
      <p:bldP spid="1223685" grpId="0"/>
      <p:bldP spid="1223686" grpId="0"/>
      <p:bldP spid="1223693" grpId="0" animBg="1"/>
      <p:bldP spid="1223695" grpId="0"/>
      <p:bldP spid="1223696" grpId="0"/>
      <p:bldP spid="1223697" grpId="0"/>
      <p:bldP spid="4" grpId="0" animBg="1"/>
      <p:bldP spid="4" grpId="1" animBg="1"/>
      <p:bldP spid="22" grpId="0" animBg="1"/>
      <p:bldP spid="22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5" grpId="0"/>
      <p:bldP spid="5" grpId="1"/>
      <p:bldP spid="6" grpId="0"/>
      <p:bldP spid="6" grpId="1"/>
      <p:bldP spid="7" grpId="0"/>
      <p:bldP spid="7" grpId="1"/>
      <p:bldP spid="9" grpId="0"/>
      <p:bldP spid="9" grpId="1"/>
      <p:bldP spid="10" grpId="0"/>
      <p:bldP spid="10" grpId="1"/>
      <p:bldP spid="42" grpId="0"/>
      <p:bldP spid="43" grpId="0"/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/>
          <p:cNvSpPr/>
          <p:nvPr/>
        </p:nvSpPr>
        <p:spPr>
          <a:xfrm>
            <a:off x="6534525" y="1286834"/>
            <a:ext cx="1845016" cy="1472378"/>
          </a:xfrm>
          <a:prstGeom prst="triangle">
            <a:avLst>
              <a:gd name="adj" fmla="val 46679"/>
            </a:avLst>
          </a:prstGeom>
          <a:solidFill>
            <a:srgbClr val="FF0000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>
              <a:solidFill>
                <a:prstClr val="white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17511" y="439317"/>
            <a:ext cx="7025991" cy="584063"/>
          </a:xfrm>
          <a:prstGeom prst="rect">
            <a:avLst/>
          </a:prstGeom>
        </p:spPr>
        <p:txBody>
          <a:bodyPr wrap="squar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FFFF00"/>
                </a:solidFill>
                <a:latin typeface="Century Schoolbook" pitchFamily="18" charset="0"/>
              </a:rPr>
              <a:t> </a:t>
            </a:r>
            <a:r>
              <a:rPr lang="en-US" sz="1600" b="1" dirty="0" smtClean="0">
                <a:solidFill>
                  <a:srgbClr val="FFFF00"/>
                </a:solidFill>
                <a:latin typeface="Century Schoolbook" pitchFamily="18" charset="0"/>
              </a:rPr>
              <a:t>    Prove that a line drawn through midpoint of one side of a </a:t>
            </a:r>
          </a:p>
          <a:p>
            <a:pPr defTabSz="805898"/>
            <a:r>
              <a:rPr lang="en-US" sz="1600" b="1" dirty="0" smtClean="0">
                <a:solidFill>
                  <a:srgbClr val="FFFF00"/>
                </a:solidFill>
                <a:latin typeface="Century Schoolbook" pitchFamily="18" charset="0"/>
              </a:rPr>
              <a:t>     triangle parallel to another side bisects the third side.</a:t>
            </a:r>
            <a:endParaRPr lang="en-US" sz="1600" b="1" dirty="0">
              <a:solidFill>
                <a:srgbClr val="FFFF00"/>
              </a:solidFill>
              <a:latin typeface="Century Schoolbook" pitchFamily="18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514107" y="917885"/>
            <a:ext cx="931849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Given :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419239" y="933364"/>
            <a:ext cx="1133827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In 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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ABC,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1427012" y="1206254"/>
            <a:ext cx="2788126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M is midpoint of side AB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438249" y="1544095"/>
            <a:ext cx="1079325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MN 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Symbol" pitchFamily="18" charset="2"/>
              </a:rPr>
              <a:t>||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 BC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34702" y="1895105"/>
            <a:ext cx="1431986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Prove that :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1978304" y="1895105"/>
            <a:ext cx="1139656" cy="337841"/>
          </a:xfrm>
          <a:prstGeom prst="rect">
            <a:avLst/>
          </a:prstGeom>
        </p:spPr>
        <p:txBody>
          <a:bodyPr wrap="squar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AN = CN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534635" y="2213765"/>
            <a:ext cx="951085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Proof  :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511954" y="2213765"/>
            <a:ext cx="1133827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In 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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ABC,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3759816" y="2571883"/>
            <a:ext cx="1161078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... [given]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3759816" y="2970750"/>
            <a:ext cx="4105795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... [by basic proportionality theorem]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3709576" y="3598516"/>
            <a:ext cx="3180862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... [M is midpoint of side AB]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1909456" y="3598516"/>
            <a:ext cx="308280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=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404329" y="3472313"/>
            <a:ext cx="545525" cy="588201"/>
            <a:chOff x="1474665" y="3261305"/>
            <a:chExt cx="545525" cy="588201"/>
          </a:xfrm>
        </p:grpSpPr>
        <p:sp>
          <p:nvSpPr>
            <p:cNvPr id="118" name="Rectangle 117"/>
            <p:cNvSpPr/>
            <p:nvPr/>
          </p:nvSpPr>
          <p:spPr>
            <a:xfrm>
              <a:off x="1477069" y="3261305"/>
              <a:ext cx="540716" cy="337841"/>
            </a:xfrm>
            <a:prstGeom prst="rect">
              <a:avLst/>
            </a:prstGeom>
          </p:spPr>
          <p:txBody>
            <a:bodyPr wrap="none" lIns="90737" tIns="45367" rIns="90737" bIns="45367">
              <a:spAutoFit/>
            </a:bodyPr>
            <a:lstStyle/>
            <a:p>
              <a:pPr defTabSz="805898"/>
              <a:r>
                <a:rPr lang="en-US" sz="1600" b="1" dirty="0">
                  <a:solidFill>
                    <a:srgbClr val="9BBB59">
                      <a:lumMod val="20000"/>
                      <a:lumOff val="80000"/>
                    </a:srgbClr>
                  </a:solidFill>
                  <a:latin typeface="Century Schoolbook" pitchFamily="18" charset="0"/>
                </a:rPr>
                <a:t>AM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474665" y="3511665"/>
              <a:ext cx="545525" cy="337841"/>
            </a:xfrm>
            <a:prstGeom prst="rect">
              <a:avLst/>
            </a:prstGeom>
          </p:spPr>
          <p:txBody>
            <a:bodyPr wrap="none" lIns="90737" tIns="45367" rIns="90737" bIns="45367">
              <a:spAutoFit/>
            </a:bodyPr>
            <a:lstStyle/>
            <a:p>
              <a:pPr defTabSz="805898"/>
              <a:r>
                <a:rPr lang="en-US" sz="1600" b="1" dirty="0">
                  <a:solidFill>
                    <a:srgbClr val="9BBB59">
                      <a:lumMod val="20000"/>
                      <a:lumOff val="80000"/>
                    </a:srgbClr>
                  </a:solidFill>
                  <a:latin typeface="Century Schoolbook" pitchFamily="18" charset="0"/>
                </a:rPr>
                <a:t>MB</a:t>
              </a:r>
            </a:p>
          </p:txBody>
        </p:sp>
        <p:cxnSp>
          <p:nvCxnSpPr>
            <p:cNvPr id="121" name="Straight Connector 120"/>
            <p:cNvCxnSpPr/>
            <p:nvPr/>
          </p:nvCxnSpPr>
          <p:spPr>
            <a:xfrm>
              <a:off x="1546259" y="3556426"/>
              <a:ext cx="402336" cy="5"/>
            </a:xfrm>
            <a:prstGeom prst="line">
              <a:avLst/>
            </a:prstGeom>
            <a:ln w="127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Rectangle 121"/>
          <p:cNvSpPr/>
          <p:nvPr/>
        </p:nvSpPr>
        <p:spPr>
          <a:xfrm>
            <a:off x="2168847" y="3598516"/>
            <a:ext cx="301868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1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2898218" y="3598516"/>
            <a:ext cx="667353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...(ii)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1959696" y="4115233"/>
            <a:ext cx="308280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=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grpSp>
        <p:nvGrpSpPr>
          <p:cNvPr id="126" name="Group 116"/>
          <p:cNvGrpSpPr/>
          <p:nvPr/>
        </p:nvGrpSpPr>
        <p:grpSpPr>
          <a:xfrm>
            <a:off x="1430324" y="3991770"/>
            <a:ext cx="514939" cy="584767"/>
            <a:chOff x="1063946" y="4060042"/>
            <a:chExt cx="512168" cy="582060"/>
          </a:xfrm>
        </p:grpSpPr>
        <p:sp>
          <p:nvSpPr>
            <p:cNvPr id="127" name="Rectangle 126"/>
            <p:cNvSpPr/>
            <p:nvPr/>
          </p:nvSpPr>
          <p:spPr>
            <a:xfrm>
              <a:off x="1066337" y="4060042"/>
              <a:ext cx="507385" cy="336216"/>
            </a:xfrm>
            <a:prstGeom prst="rect">
              <a:avLst/>
            </a:prstGeom>
          </p:spPr>
          <p:txBody>
            <a:bodyPr wrap="none" lIns="90673" tIns="45336" rIns="90673" bIns="45336">
              <a:spAutoFit/>
            </a:bodyPr>
            <a:lstStyle/>
            <a:p>
              <a:pPr defTabSz="805898"/>
              <a:r>
                <a:rPr lang="en-US" sz="1600" b="1" dirty="0">
                  <a:solidFill>
                    <a:srgbClr val="9BBB59">
                      <a:lumMod val="20000"/>
                      <a:lumOff val="80000"/>
                    </a:srgbClr>
                  </a:solidFill>
                  <a:latin typeface="Century Schoolbook" pitchFamily="18" charset="0"/>
                </a:rPr>
                <a:t>AN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1063946" y="4305886"/>
              <a:ext cx="512168" cy="336216"/>
            </a:xfrm>
            <a:prstGeom prst="rect">
              <a:avLst/>
            </a:prstGeom>
          </p:spPr>
          <p:txBody>
            <a:bodyPr wrap="none" lIns="90673" tIns="45336" rIns="90673" bIns="45336">
              <a:spAutoFit/>
            </a:bodyPr>
            <a:lstStyle/>
            <a:p>
              <a:pPr defTabSz="805898"/>
              <a:r>
                <a:rPr lang="en-US" sz="1600" b="1" dirty="0">
                  <a:solidFill>
                    <a:srgbClr val="9BBB59">
                      <a:lumMod val="20000"/>
                      <a:lumOff val="80000"/>
                    </a:srgbClr>
                  </a:solidFill>
                  <a:latin typeface="Century Schoolbook" pitchFamily="18" charset="0"/>
                </a:rPr>
                <a:t>NC</a:t>
              </a:r>
            </a:p>
          </p:txBody>
        </p:sp>
        <p:cxnSp>
          <p:nvCxnSpPr>
            <p:cNvPr id="129" name="Straight Connector 128"/>
            <p:cNvCxnSpPr/>
            <p:nvPr/>
          </p:nvCxnSpPr>
          <p:spPr>
            <a:xfrm>
              <a:off x="1121093" y="4358780"/>
              <a:ext cx="397873" cy="5"/>
            </a:xfrm>
            <a:prstGeom prst="line">
              <a:avLst/>
            </a:prstGeom>
            <a:ln w="127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Rectangle 129"/>
          <p:cNvSpPr/>
          <p:nvPr/>
        </p:nvSpPr>
        <p:spPr>
          <a:xfrm>
            <a:off x="2201903" y="4115233"/>
            <a:ext cx="301868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3759816" y="4135329"/>
            <a:ext cx="2108453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.... from (i) and (ii)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1406968" y="4492257"/>
            <a:ext cx="1200294" cy="33784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prstClr val="white"/>
                </a:solidFill>
                <a:latin typeface="Century Schoolbook" pitchFamily="18" charset="0"/>
              </a:rPr>
              <a:t>AN  =  NC</a:t>
            </a:r>
          </a:p>
        </p:txBody>
      </p:sp>
      <p:cxnSp>
        <p:nvCxnSpPr>
          <p:cNvPr id="136" name="Straight Connector 135"/>
          <p:cNvCxnSpPr/>
          <p:nvPr/>
        </p:nvCxnSpPr>
        <p:spPr>
          <a:xfrm rot="5400000">
            <a:off x="6221236" y="1582222"/>
            <a:ext cx="1481095" cy="85471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6534525" y="2750227"/>
            <a:ext cx="1842085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rot="16200000" flipH="1">
            <a:off x="7139254" y="1518925"/>
            <a:ext cx="1487785" cy="99278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/>
          <p:cNvSpPr/>
          <p:nvPr/>
        </p:nvSpPr>
        <p:spPr>
          <a:xfrm>
            <a:off x="7236968" y="1000738"/>
            <a:ext cx="319502" cy="307064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400" b="1" dirty="0">
                <a:solidFill>
                  <a:srgbClr val="FFC000"/>
                </a:solidFill>
                <a:latin typeface="Century Schoolbook" pitchFamily="18" charset="0"/>
              </a:rPr>
              <a:t>A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6303848" y="2661994"/>
            <a:ext cx="322708" cy="307064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400" b="1" dirty="0">
                <a:solidFill>
                  <a:srgbClr val="FFC000"/>
                </a:solidFill>
                <a:latin typeface="Century Schoolbook" pitchFamily="18" charset="0"/>
              </a:rPr>
              <a:t>B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8312809" y="2680631"/>
            <a:ext cx="322708" cy="307064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400" b="1" dirty="0">
                <a:solidFill>
                  <a:srgbClr val="FFC000"/>
                </a:solidFill>
                <a:latin typeface="Century Schoolbook" pitchFamily="18" charset="0"/>
              </a:rPr>
              <a:t>C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6577367" y="1883965"/>
            <a:ext cx="359577" cy="307064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400" b="1" dirty="0">
                <a:solidFill>
                  <a:srgbClr val="FFC000"/>
                </a:solidFill>
                <a:latin typeface="Century Schoolbook" pitchFamily="18" charset="0"/>
              </a:rPr>
              <a:t>M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7883929" y="1888749"/>
            <a:ext cx="332326" cy="307064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400" b="1" dirty="0">
                <a:solidFill>
                  <a:srgbClr val="FFC000"/>
                </a:solidFill>
                <a:latin typeface="Century Schoolbook" pitchFamily="18" charset="0"/>
              </a:rPr>
              <a:t>N</a:t>
            </a:r>
          </a:p>
        </p:txBody>
      </p:sp>
      <p:grpSp>
        <p:nvGrpSpPr>
          <p:cNvPr id="147" name="Group 68"/>
          <p:cNvGrpSpPr/>
          <p:nvPr/>
        </p:nvGrpSpPr>
        <p:grpSpPr>
          <a:xfrm>
            <a:off x="6637485" y="2436499"/>
            <a:ext cx="127674" cy="83737"/>
            <a:chOff x="6172265" y="1864518"/>
            <a:chExt cx="126987" cy="83349"/>
          </a:xfrm>
        </p:grpSpPr>
        <p:cxnSp>
          <p:nvCxnSpPr>
            <p:cNvPr id="148" name="Straight Connector 147"/>
            <p:cNvCxnSpPr/>
            <p:nvPr/>
          </p:nvCxnSpPr>
          <p:spPr>
            <a:xfrm>
              <a:off x="6172265" y="1895475"/>
              <a:ext cx="107937" cy="5239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6191315" y="1864518"/>
              <a:ext cx="107937" cy="5239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67"/>
          <p:cNvGrpSpPr/>
          <p:nvPr/>
        </p:nvGrpSpPr>
        <p:grpSpPr>
          <a:xfrm>
            <a:off x="7076375" y="1656605"/>
            <a:ext cx="127674" cy="83737"/>
            <a:chOff x="6608814" y="1088234"/>
            <a:chExt cx="126987" cy="83349"/>
          </a:xfrm>
        </p:grpSpPr>
        <p:cxnSp>
          <p:nvCxnSpPr>
            <p:cNvPr id="151" name="Straight Connector 150"/>
            <p:cNvCxnSpPr/>
            <p:nvPr/>
          </p:nvCxnSpPr>
          <p:spPr>
            <a:xfrm>
              <a:off x="6608814" y="1119191"/>
              <a:ext cx="107937" cy="5239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6627864" y="1088234"/>
              <a:ext cx="107937" cy="52392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1" name="Straight Connector 160"/>
          <p:cNvCxnSpPr/>
          <p:nvPr/>
        </p:nvCxnSpPr>
        <p:spPr>
          <a:xfrm>
            <a:off x="6534425" y="2750128"/>
            <a:ext cx="1842085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oup 157"/>
          <p:cNvGrpSpPr/>
          <p:nvPr/>
        </p:nvGrpSpPr>
        <p:grpSpPr>
          <a:xfrm>
            <a:off x="1333937" y="2845642"/>
            <a:ext cx="1347628" cy="588057"/>
            <a:chOff x="1517132" y="1941393"/>
            <a:chExt cx="1340375" cy="585334"/>
          </a:xfrm>
        </p:grpSpPr>
        <p:sp>
          <p:nvSpPr>
            <p:cNvPr id="163" name="Rectangle 162"/>
            <p:cNvSpPr/>
            <p:nvPr/>
          </p:nvSpPr>
          <p:spPr>
            <a:xfrm>
              <a:off x="1519524" y="1941393"/>
              <a:ext cx="537678" cy="336215"/>
            </a:xfrm>
            <a:prstGeom prst="rect">
              <a:avLst/>
            </a:prstGeom>
          </p:spPr>
          <p:txBody>
            <a:bodyPr wrap="none" lIns="90673" tIns="45336" rIns="90673" bIns="45336">
              <a:spAutoFit/>
            </a:bodyPr>
            <a:lstStyle/>
            <a:p>
              <a:pPr defTabSz="805898"/>
              <a:r>
                <a:rPr lang="en-US" sz="1600" b="1" dirty="0">
                  <a:solidFill>
                    <a:srgbClr val="9BBB59">
                      <a:lumMod val="20000"/>
                      <a:lumOff val="80000"/>
                    </a:srgbClr>
                  </a:solidFill>
                  <a:latin typeface="Century Schoolbook" pitchFamily="18" charset="0"/>
                </a:rPr>
                <a:t>AM</a:t>
              </a: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517132" y="2190512"/>
              <a:ext cx="542461" cy="336215"/>
            </a:xfrm>
            <a:prstGeom prst="rect">
              <a:avLst/>
            </a:prstGeom>
          </p:spPr>
          <p:txBody>
            <a:bodyPr wrap="none" lIns="90673" tIns="45336" rIns="90673" bIns="45336">
              <a:spAutoFit/>
            </a:bodyPr>
            <a:lstStyle/>
            <a:p>
              <a:pPr defTabSz="805898"/>
              <a:r>
                <a:rPr lang="en-US" sz="1600" b="1" dirty="0">
                  <a:solidFill>
                    <a:srgbClr val="9BBB59">
                      <a:lumMod val="20000"/>
                      <a:lumOff val="80000"/>
                    </a:srgbClr>
                  </a:solidFill>
                  <a:latin typeface="Century Schoolbook" pitchFamily="18" charset="0"/>
                </a:rPr>
                <a:t>MB</a:t>
              </a: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007616" y="2071160"/>
              <a:ext cx="306493" cy="336215"/>
            </a:xfrm>
            <a:prstGeom prst="rect">
              <a:avLst/>
            </a:prstGeom>
          </p:spPr>
          <p:txBody>
            <a:bodyPr wrap="none" lIns="90673" tIns="45336" rIns="90673" bIns="45336">
              <a:spAutoFit/>
            </a:bodyPr>
            <a:lstStyle/>
            <a:p>
              <a:pPr defTabSz="805898"/>
              <a:r>
                <a:rPr lang="en-US" sz="1600" b="1" dirty="0">
                  <a:solidFill>
                    <a:srgbClr val="9BBB59">
                      <a:lumMod val="20000"/>
                      <a:lumOff val="80000"/>
                    </a:srgbClr>
                  </a:solidFill>
                  <a:latin typeface="Century Schoolbook" pitchFamily="18" charset="0"/>
                  <a:sym typeface="Symbol"/>
                </a:rPr>
                <a:t>=</a:t>
              </a:r>
              <a:endPara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2347730" y="1941393"/>
              <a:ext cx="507385" cy="336215"/>
            </a:xfrm>
            <a:prstGeom prst="rect">
              <a:avLst/>
            </a:prstGeom>
          </p:spPr>
          <p:txBody>
            <a:bodyPr wrap="none" lIns="90673" tIns="45336" rIns="90673" bIns="45336">
              <a:spAutoFit/>
            </a:bodyPr>
            <a:lstStyle/>
            <a:p>
              <a:pPr defTabSz="805898"/>
              <a:r>
                <a:rPr lang="en-US" sz="1600" b="1" dirty="0">
                  <a:solidFill>
                    <a:srgbClr val="9BBB59">
                      <a:lumMod val="20000"/>
                      <a:lumOff val="80000"/>
                    </a:srgbClr>
                  </a:solidFill>
                  <a:latin typeface="Century Schoolbook" pitchFamily="18" charset="0"/>
                </a:rPr>
                <a:t>AN</a:t>
              </a: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2345339" y="2190512"/>
              <a:ext cx="512168" cy="336215"/>
            </a:xfrm>
            <a:prstGeom prst="rect">
              <a:avLst/>
            </a:prstGeom>
          </p:spPr>
          <p:txBody>
            <a:bodyPr wrap="none" lIns="90673" tIns="45336" rIns="90673" bIns="45336">
              <a:spAutoFit/>
            </a:bodyPr>
            <a:lstStyle/>
            <a:p>
              <a:pPr defTabSz="805898"/>
              <a:r>
                <a:rPr lang="en-US" sz="1600" b="1" dirty="0">
                  <a:solidFill>
                    <a:srgbClr val="9BBB59">
                      <a:lumMod val="20000"/>
                      <a:lumOff val="80000"/>
                    </a:srgbClr>
                  </a:solidFill>
                  <a:latin typeface="Century Schoolbook" pitchFamily="18" charset="0"/>
                </a:rPr>
                <a:t>NC</a:t>
              </a:r>
            </a:p>
          </p:txBody>
        </p:sp>
        <p:cxnSp>
          <p:nvCxnSpPr>
            <p:cNvPr id="168" name="Straight Connector 167"/>
            <p:cNvCxnSpPr/>
            <p:nvPr/>
          </p:nvCxnSpPr>
          <p:spPr>
            <a:xfrm>
              <a:off x="2400991" y="2227145"/>
              <a:ext cx="400864" cy="5"/>
            </a:xfrm>
            <a:prstGeom prst="line">
              <a:avLst/>
            </a:prstGeom>
            <a:ln w="127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1589915" y="2230320"/>
              <a:ext cx="396895" cy="5"/>
            </a:xfrm>
            <a:prstGeom prst="line">
              <a:avLst/>
            </a:prstGeom>
            <a:ln w="127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Rectangle 169"/>
          <p:cNvSpPr/>
          <p:nvPr/>
        </p:nvSpPr>
        <p:spPr>
          <a:xfrm>
            <a:off x="2948458" y="2970750"/>
            <a:ext cx="592012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...(i)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1498743" y="2571883"/>
            <a:ext cx="1063295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MN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Symbol" pitchFamily="18" charset="2"/>
              </a:rPr>
              <a:t> || 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BC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084001" y="731348"/>
            <a:ext cx="261972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594036" y="990329"/>
            <a:ext cx="80971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5304793" y="731348"/>
            <a:ext cx="142775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604971" y="987741"/>
            <a:ext cx="337873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4049935" y="987741"/>
            <a:ext cx="222328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20000" flipV="1">
            <a:off x="8100670" y="2327900"/>
            <a:ext cx="78770" cy="1397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rot="1800000" flipV="1">
            <a:off x="7672165" y="1678183"/>
            <a:ext cx="42930" cy="13831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1445377" y="1551744"/>
            <a:ext cx="1028638" cy="34805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7" name="Arc 76"/>
          <p:cNvSpPr/>
          <p:nvPr/>
        </p:nvSpPr>
        <p:spPr>
          <a:xfrm rot="12529739">
            <a:off x="6646424" y="1490192"/>
            <a:ext cx="3460705" cy="1773132"/>
          </a:xfrm>
          <a:prstGeom prst="arc">
            <a:avLst>
              <a:gd name="adj1" fmla="val 20770968"/>
              <a:gd name="adj2" fmla="val 817777"/>
            </a:avLst>
          </a:prstGeom>
          <a:ln w="28575">
            <a:solidFill>
              <a:srgbClr val="FFFF0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8" name="Arc 77"/>
          <p:cNvSpPr/>
          <p:nvPr/>
        </p:nvSpPr>
        <p:spPr>
          <a:xfrm rot="12529739">
            <a:off x="6237434" y="2317404"/>
            <a:ext cx="3227863" cy="1484124"/>
          </a:xfrm>
          <a:prstGeom prst="arc">
            <a:avLst>
              <a:gd name="adj1" fmla="val 20770968"/>
              <a:gd name="adj2" fmla="val 817777"/>
            </a:avLst>
          </a:prstGeom>
          <a:ln w="28575">
            <a:solidFill>
              <a:srgbClr val="FFFF0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9" name="Arc 78"/>
          <p:cNvSpPr/>
          <p:nvPr/>
        </p:nvSpPr>
        <p:spPr>
          <a:xfrm rot="9070261" flipH="1">
            <a:off x="4743288" y="1490216"/>
            <a:ext cx="3358927" cy="1773132"/>
          </a:xfrm>
          <a:prstGeom prst="arc">
            <a:avLst>
              <a:gd name="adj1" fmla="val 20770968"/>
              <a:gd name="adj2" fmla="val 943229"/>
            </a:avLst>
          </a:prstGeom>
          <a:ln w="28575">
            <a:solidFill>
              <a:srgbClr val="FFFF0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0" name="Arc 79"/>
          <p:cNvSpPr/>
          <p:nvPr/>
        </p:nvSpPr>
        <p:spPr>
          <a:xfrm rot="9070261" flipH="1">
            <a:off x="5261419" y="2266207"/>
            <a:ext cx="3358927" cy="1773132"/>
          </a:xfrm>
          <a:prstGeom prst="arc">
            <a:avLst>
              <a:gd name="adj1" fmla="val 20770968"/>
              <a:gd name="adj2" fmla="val 817777"/>
            </a:avLst>
          </a:prstGeom>
          <a:ln w="28575">
            <a:solidFill>
              <a:srgbClr val="FFFF0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1399280" y="1210825"/>
            <a:ext cx="2785753" cy="34805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46" name="Straight Connector 145"/>
          <p:cNvCxnSpPr/>
          <p:nvPr/>
        </p:nvCxnSpPr>
        <p:spPr>
          <a:xfrm flipV="1">
            <a:off x="6915106" y="2095987"/>
            <a:ext cx="1029466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/>
          <p:cNvSpPr/>
          <p:nvPr/>
        </p:nvSpPr>
        <p:spPr>
          <a:xfrm>
            <a:off x="6887543" y="2070500"/>
            <a:ext cx="45966" cy="45932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02" tIns="45751" rIns="91502" bIns="45751" rtlCol="0" anchor="ctr"/>
          <a:lstStyle/>
          <a:p>
            <a:pPr algn="ctr" defTabSz="805898"/>
            <a:endParaRPr lang="en-US" sz="1600" b="1">
              <a:solidFill>
                <a:prstClr val="white"/>
              </a:solidFill>
            </a:endParaRPr>
          </a:p>
        </p:txBody>
      </p:sp>
      <p:sp>
        <p:nvSpPr>
          <p:cNvPr id="154" name="Oval 153"/>
          <p:cNvSpPr/>
          <p:nvPr/>
        </p:nvSpPr>
        <p:spPr>
          <a:xfrm>
            <a:off x="7915090" y="2065207"/>
            <a:ext cx="45966" cy="45932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02" tIns="45751" rIns="91502" bIns="45751" rtlCol="0" anchor="ctr"/>
          <a:lstStyle/>
          <a:p>
            <a:pPr algn="ctr" defTabSz="805898"/>
            <a:endParaRPr lang="en-US" sz="1600" b="1">
              <a:solidFill>
                <a:prstClr val="white"/>
              </a:solidFill>
            </a:endParaRPr>
          </a:p>
        </p:txBody>
      </p:sp>
      <p:cxnSp>
        <p:nvCxnSpPr>
          <p:cNvPr id="160" name="Straight Connector 159"/>
          <p:cNvCxnSpPr/>
          <p:nvPr/>
        </p:nvCxnSpPr>
        <p:spPr>
          <a:xfrm flipV="1">
            <a:off x="6906595" y="2100162"/>
            <a:ext cx="1029466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1333937" y="2859484"/>
            <a:ext cx="1311843" cy="57421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1368992" y="3477132"/>
            <a:ext cx="1141252" cy="574215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41884" y="202189"/>
            <a:ext cx="1072730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u="sng" dirty="0" smtClean="0">
                <a:solidFill>
                  <a:srgbClr val="00FFFF"/>
                </a:solidFill>
                <a:latin typeface="Cambria"/>
              </a:rPr>
              <a:t>Ex 6.2  - 7</a:t>
            </a:r>
            <a:endParaRPr lang="en-US" sz="1600" b="1" u="sng" dirty="0">
              <a:solidFill>
                <a:srgbClr val="00FFFF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19062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0" dur="2000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000"/>
                            </p:stCondLst>
                            <p:childTnLst>
                              <p:par>
                                <p:cTn id="202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3" dur="2000" fill="hold"/>
                                        <p:tgtEl>
                                          <p:spTgt spid="76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3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750"/>
                            </p:stCondLst>
                            <p:childTnLst>
                              <p:par>
                                <p:cTn id="2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500"/>
                            </p:stCondLst>
                            <p:childTnLst>
                              <p:par>
                                <p:cTn id="2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2250"/>
                            </p:stCondLst>
                            <p:childTnLst>
                              <p:par>
                                <p:cTn id="2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5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9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2000"/>
                            </p:stCondLst>
                            <p:childTnLst>
                              <p:par>
                                <p:cTn id="291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2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93000" y="9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8" dur="2000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2" dur="2000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34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5" dur="2000" fill="hold"/>
                                        <p:tgtEl>
                                          <p:spTgt spid="84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33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7" dur="2000" fill="hold"/>
                                        <p:tgtEl>
                                          <p:spTgt spid="85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4" grpId="0"/>
      <p:bldP spid="115" grpId="0"/>
      <p:bldP spid="116" grpId="0"/>
      <p:bldP spid="120" grpId="0"/>
      <p:bldP spid="122" grpId="0"/>
      <p:bldP spid="123" grpId="0"/>
      <p:bldP spid="125" grpId="0"/>
      <p:bldP spid="130" grpId="0"/>
      <p:bldP spid="131" grpId="0"/>
      <p:bldP spid="135" grpId="0"/>
      <p:bldP spid="141" grpId="0"/>
      <p:bldP spid="142" grpId="0"/>
      <p:bldP spid="143" grpId="0"/>
      <p:bldP spid="144" grpId="0"/>
      <p:bldP spid="145" grpId="0"/>
      <p:bldP spid="170" grpId="0"/>
      <p:bldP spid="172" grpId="0"/>
      <p:bldP spid="76" grpId="0" animBg="1"/>
      <p:bldP spid="76" grpId="1" animBg="1"/>
      <p:bldP spid="76" grpId="2" animBg="1"/>
      <p:bldP spid="76" grpId="3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3" grpId="0" animBg="1"/>
      <p:bldP spid="83" grpId="1" animBg="1"/>
      <p:bldP spid="83" grpId="2" animBg="1"/>
      <p:bldP spid="83" grpId="3" animBg="1"/>
      <p:bldP spid="153" grpId="0" animBg="1"/>
      <p:bldP spid="154" grpId="0" animBg="1"/>
      <p:bldP spid="84" grpId="0" animBg="1"/>
      <p:bldP spid="84" grpId="1" animBg="1"/>
      <p:bldP spid="84" grpId="2" animBg="1"/>
      <p:bldP spid="84" grpId="3" animBg="1"/>
      <p:bldP spid="85" grpId="0" animBg="1"/>
      <p:bldP spid="85" grpId="1" animBg="1"/>
      <p:bldP spid="85" grpId="2" animBg="1"/>
      <p:bldP spid="85" grpId="3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13281" y="1147396"/>
            <a:ext cx="6186535" cy="3276600"/>
          </a:xfrm>
          <a:prstGeom prst="roundRect">
            <a:avLst>
              <a:gd name="adj" fmla="val 12731"/>
            </a:avLst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526147" y="1548817"/>
            <a:ext cx="247770" cy="28626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2"/>
            <a:endParaRPr lang="en-IN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289338" y="1543194"/>
            <a:ext cx="260285" cy="297513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2"/>
            <a:endParaRPr lang="en-IN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47868" y="1543194"/>
            <a:ext cx="280099" cy="29188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2"/>
            <a:endParaRPr lang="en-IN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35815" y="1552744"/>
            <a:ext cx="278307" cy="277570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2"/>
            <a:endParaRPr lang="en-IN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04393" y="1543194"/>
            <a:ext cx="250283" cy="287120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2"/>
            <a:endParaRPr lang="en-IN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01760" y="1543194"/>
            <a:ext cx="225848" cy="287120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2"/>
            <a:endParaRPr lang="en-IN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046339" y="1452715"/>
            <a:ext cx="1019393" cy="466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889" tIns="38945" rIns="77889" bIns="38945">
            <a:spAutoFit/>
          </a:bodyPr>
          <a:lstStyle/>
          <a:p>
            <a:pPr algn="just" defTabSz="778986" fontAlgn="base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tabLst>
                <a:tab pos="389449" algn="l"/>
                <a:tab pos="883021" algn="l"/>
                <a:tab pos="3024988" algn="l"/>
                <a:tab pos="4283934" algn="l"/>
                <a:tab pos="4582783" algn="l"/>
              </a:tabLst>
            </a:pPr>
            <a:r>
              <a:rPr lang="en-US" sz="2400" b="1" dirty="0" smtClean="0">
                <a:solidFill>
                  <a:prstClr val="black"/>
                </a:solidFill>
                <a:latin typeface="Symbol" panose="05050102010706020507" pitchFamily="18" charset="2"/>
              </a:rPr>
              <a:t>D</a:t>
            </a:r>
            <a:r>
              <a:rPr lang="en-US" sz="2400" b="1" dirty="0">
                <a:solidFill>
                  <a:prstClr val="black"/>
                </a:solidFill>
                <a:latin typeface="Bookman Old Style" pitchFamily="18" charset="0"/>
              </a:rPr>
              <a:t>ABC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263949" y="1452715"/>
            <a:ext cx="325615" cy="447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889" tIns="38945" rIns="77889" bIns="38945">
            <a:spAutoFit/>
          </a:bodyPr>
          <a:lstStyle/>
          <a:p>
            <a:pPr algn="ctr" defTabSz="77898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black"/>
                </a:solidFill>
                <a:latin typeface="Symbol" panose="05050102010706020507" pitchFamily="18" charset="2"/>
              </a:rPr>
              <a:t>~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787994" y="1452715"/>
            <a:ext cx="1037348" cy="447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7889" tIns="38945" rIns="77889" bIns="38945">
            <a:spAutoFit/>
          </a:bodyPr>
          <a:lstStyle/>
          <a:p>
            <a:pPr defTabSz="77898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prstClr val="black"/>
                </a:solidFill>
                <a:latin typeface="Symbol" panose="05050102010706020507" pitchFamily="18" charset="2"/>
              </a:rPr>
              <a:t>D</a:t>
            </a:r>
            <a:r>
              <a:rPr lang="en-US" sz="2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QRP</a:t>
            </a:r>
            <a:endParaRPr lang="en-US" sz="2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" name="Text Box 25"/>
          <p:cNvSpPr txBox="1">
            <a:spLocks noChangeArrowheads="1"/>
          </p:cNvSpPr>
          <p:nvPr/>
        </p:nvSpPr>
        <p:spPr bwMode="auto">
          <a:xfrm>
            <a:off x="1853768" y="3262691"/>
            <a:ext cx="2084500" cy="400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7" tIns="45669" rIns="91347" bIns="45669">
            <a:spAutoFit/>
          </a:bodyPr>
          <a:lstStyle>
            <a:defPPr>
              <a:defRPr lang="en-US"/>
            </a:defPPr>
            <a:lvl1pPr defTabSz="913464" fontAlgn="base">
              <a:spcBef>
                <a:spcPct val="0"/>
              </a:spcBef>
              <a:spcAft>
                <a:spcPct val="0"/>
              </a:spcAft>
              <a:defRPr sz="1500" b="1">
                <a:solidFill>
                  <a:srgbClr val="000000"/>
                </a:solidFill>
                <a:latin typeface="Symbol" panose="05050102010706020507" pitchFamily="18" charset="2"/>
              </a:defRPr>
            </a:lvl1pPr>
            <a:lvl2pPr marL="742950" indent="-285750">
              <a:defRPr>
                <a:latin typeface="Garamond" pitchFamily="18" charset="0"/>
              </a:defRPr>
            </a:lvl2pPr>
            <a:lvl3pPr marL="1143000" indent="-228600">
              <a:defRPr>
                <a:latin typeface="Garamond" pitchFamily="18" charset="0"/>
              </a:defRPr>
            </a:lvl3pPr>
            <a:lvl4pPr marL="1600200" indent="-228600">
              <a:defRPr>
                <a:latin typeface="Garamond" pitchFamily="18" charset="0"/>
              </a:defRPr>
            </a:lvl4pPr>
            <a:lvl5pPr marL="2057400" indent="-228600">
              <a:defRPr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Garamond" pitchFamily="18" charset="0"/>
              </a:defRPr>
            </a:lvl9pPr>
          </a:lstStyle>
          <a:p>
            <a:r>
              <a:rPr lang="en-US" sz="2000" dirty="0"/>
              <a:t>Ð</a:t>
            </a:r>
            <a:r>
              <a:rPr lang="en-US" sz="2000" dirty="0">
                <a:latin typeface="Bookman Old Style" pitchFamily="18" charset="0"/>
              </a:rPr>
              <a:t>A </a:t>
            </a:r>
            <a:r>
              <a:rPr lang="en-US" sz="2000" dirty="0" smtClean="0">
                <a:latin typeface="Bookman Old Style" pitchFamily="18" charset="0"/>
              </a:rPr>
              <a:t> </a:t>
            </a:r>
            <a:r>
              <a:rPr lang="en-US" sz="2000" dirty="0" smtClean="0"/>
              <a:t>@</a:t>
            </a:r>
            <a:r>
              <a:rPr lang="en-US" sz="2000" dirty="0" smtClean="0">
                <a:latin typeface="Bookman Old Style" pitchFamily="18" charset="0"/>
              </a:rPr>
              <a:t> </a:t>
            </a:r>
            <a:r>
              <a:rPr lang="en-US" sz="2000" dirty="0" smtClean="0"/>
              <a:t>Ð</a:t>
            </a:r>
            <a:r>
              <a:rPr lang="en-US" sz="2000" dirty="0" smtClean="0">
                <a:latin typeface="Bookman Old Style" panose="02050604050505020204" pitchFamily="18" charset="0"/>
              </a:rPr>
              <a:t>Q</a:t>
            </a:r>
            <a:endParaRPr lang="en-US" sz="2000" dirty="0">
              <a:latin typeface="Bookman Old Style" panose="02050604050505020204" pitchFamily="18" charset="0"/>
            </a:endParaRPr>
          </a:p>
        </p:txBody>
      </p:sp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1853768" y="3606133"/>
            <a:ext cx="2235801" cy="386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889" tIns="38945" rIns="77889" bIns="38945">
            <a:spAutoFit/>
          </a:bodyPr>
          <a:lstStyle>
            <a:lvl1pPr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defTabSz="778986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Symbol" pitchFamily="18" charset="2"/>
              </a:rPr>
              <a:t>Ð</a:t>
            </a:r>
            <a:r>
              <a:rPr lang="en-US" sz="2000" dirty="0">
                <a:solidFill>
                  <a:srgbClr val="000000"/>
                </a:solidFill>
                <a:latin typeface="Bookman Old Style" pitchFamily="18" charset="0"/>
              </a:rPr>
              <a:t>B </a:t>
            </a:r>
            <a:r>
              <a:rPr lang="en-US" sz="20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Symbol" panose="05050102010706020507" pitchFamily="18" charset="2"/>
              </a:rPr>
              <a:t>@</a:t>
            </a:r>
            <a:r>
              <a:rPr lang="en-US" sz="2000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Symbol" pitchFamily="18" charset="2"/>
              </a:rPr>
              <a:t>Ð</a:t>
            </a:r>
            <a:r>
              <a:rPr lang="en-US" sz="2000" dirty="0" smtClean="0">
                <a:solidFill>
                  <a:srgbClr val="000000"/>
                </a:solidFill>
                <a:latin typeface="Bookman Old Style" pitchFamily="18" charset="0"/>
              </a:rPr>
              <a:t>R</a:t>
            </a:r>
            <a:endParaRPr lang="en-US" sz="20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" name="Text Box 25"/>
          <p:cNvSpPr txBox="1">
            <a:spLocks noChangeArrowheads="1"/>
          </p:cNvSpPr>
          <p:nvPr/>
        </p:nvSpPr>
        <p:spPr bwMode="auto">
          <a:xfrm>
            <a:off x="1853768" y="3926625"/>
            <a:ext cx="2282186" cy="400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7" tIns="45669" rIns="91347" bIns="45669">
            <a:spAutoFit/>
          </a:bodyPr>
          <a:lstStyle>
            <a:defPPr>
              <a:defRPr lang="en-US"/>
            </a:defPPr>
            <a:lvl1pPr defTabSz="913464" fontAlgn="base">
              <a:spcBef>
                <a:spcPct val="0"/>
              </a:spcBef>
              <a:spcAft>
                <a:spcPct val="0"/>
              </a:spcAft>
              <a:defRPr sz="1500" b="1">
                <a:solidFill>
                  <a:srgbClr val="000000"/>
                </a:solidFill>
                <a:latin typeface="Symbol" panose="05050102010706020507" pitchFamily="18" charset="2"/>
              </a:defRPr>
            </a:lvl1pPr>
            <a:lvl2pPr marL="742950" indent="-285750">
              <a:defRPr>
                <a:latin typeface="Garamond" pitchFamily="18" charset="0"/>
              </a:defRPr>
            </a:lvl2pPr>
            <a:lvl3pPr marL="1143000" indent="-228600">
              <a:defRPr>
                <a:latin typeface="Garamond" pitchFamily="18" charset="0"/>
              </a:defRPr>
            </a:lvl3pPr>
            <a:lvl4pPr marL="1600200" indent="-228600">
              <a:defRPr>
                <a:latin typeface="Garamond" pitchFamily="18" charset="0"/>
              </a:defRPr>
            </a:lvl4pPr>
            <a:lvl5pPr marL="2057400" indent="-228600">
              <a:defRPr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Garamond" pitchFamily="18" charset="0"/>
              </a:defRPr>
            </a:lvl9pPr>
          </a:lstStyle>
          <a:p>
            <a:r>
              <a:rPr lang="en-US" sz="2000" dirty="0"/>
              <a:t>Ð</a:t>
            </a:r>
            <a:r>
              <a:rPr lang="en-US" sz="2000" dirty="0">
                <a:latin typeface="Bookman Old Style" pitchFamily="18" charset="0"/>
              </a:rPr>
              <a:t>C </a:t>
            </a:r>
            <a:r>
              <a:rPr lang="en-US" sz="2000" dirty="0" smtClean="0">
                <a:latin typeface="Bookman Old Style" pitchFamily="18" charset="0"/>
              </a:rPr>
              <a:t> </a:t>
            </a:r>
            <a:r>
              <a:rPr lang="en-US" sz="2000" dirty="0" smtClean="0"/>
              <a:t>@</a:t>
            </a:r>
            <a:r>
              <a:rPr lang="en-US" sz="2000" dirty="0" smtClean="0">
                <a:latin typeface="Bookman Old Style" pitchFamily="18" charset="0"/>
              </a:rPr>
              <a:t> </a:t>
            </a:r>
            <a:r>
              <a:rPr lang="en-US" sz="2000" dirty="0" smtClean="0"/>
              <a:t>Ð</a:t>
            </a:r>
            <a:r>
              <a:rPr lang="en-US" sz="2000" dirty="0" smtClean="0">
                <a:latin typeface="Bookman Old Style" pitchFamily="18" charset="0"/>
              </a:rPr>
              <a:t>P</a:t>
            </a:r>
            <a:endParaRPr lang="en-US" sz="2000" dirty="0">
              <a:latin typeface="Bookman Old Style" pitchFamily="18" charset="0"/>
            </a:endParaRPr>
          </a:p>
        </p:txBody>
      </p:sp>
      <p:sp>
        <p:nvSpPr>
          <p:cNvPr id="15" name="Curved Down Arrow 14"/>
          <p:cNvSpPr/>
          <p:nvPr/>
        </p:nvSpPr>
        <p:spPr bwMode="auto">
          <a:xfrm>
            <a:off x="1374273" y="1396267"/>
            <a:ext cx="306467" cy="175556"/>
          </a:xfrm>
          <a:prstGeom prst="curvedDownArrow">
            <a:avLst/>
          </a:prstGeom>
          <a:solidFill>
            <a:srgbClr val="FFC000"/>
          </a:solidFill>
          <a:ln w="6350" cap="flat" cmpd="sng" algn="ctr">
            <a:solidFill>
              <a:srgbClr val="66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500" b="1" dirty="0" smtClean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" name="Curved Down Arrow 15"/>
          <p:cNvSpPr/>
          <p:nvPr/>
        </p:nvSpPr>
        <p:spPr bwMode="auto">
          <a:xfrm>
            <a:off x="3150717" y="1382442"/>
            <a:ext cx="307591" cy="197590"/>
          </a:xfrm>
          <a:prstGeom prst="curvedDownArrow">
            <a:avLst/>
          </a:prstGeom>
          <a:solidFill>
            <a:srgbClr val="FFC000"/>
          </a:solidFill>
          <a:ln w="6350" cap="flat" cmpd="sng" algn="ctr">
            <a:solidFill>
              <a:srgbClr val="66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500" b="1" dirty="0" smtClean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" name="Curved Down Arrow 16"/>
          <p:cNvSpPr/>
          <p:nvPr/>
        </p:nvSpPr>
        <p:spPr bwMode="auto">
          <a:xfrm>
            <a:off x="1611423" y="1390303"/>
            <a:ext cx="314827" cy="197590"/>
          </a:xfrm>
          <a:prstGeom prst="curvedDownArrow">
            <a:avLst/>
          </a:prstGeom>
          <a:solidFill>
            <a:srgbClr val="FFC000"/>
          </a:solidFill>
          <a:ln w="9525" cap="flat" cmpd="sng" algn="ctr">
            <a:solidFill>
              <a:srgbClr val="66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500" b="1" dirty="0" smtClean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" name="Curved Down Arrow 17"/>
          <p:cNvSpPr/>
          <p:nvPr/>
        </p:nvSpPr>
        <p:spPr bwMode="auto">
          <a:xfrm>
            <a:off x="3379392" y="1385124"/>
            <a:ext cx="326566" cy="197590"/>
          </a:xfrm>
          <a:prstGeom prst="curvedDownArrow">
            <a:avLst/>
          </a:prstGeom>
          <a:solidFill>
            <a:srgbClr val="FFC000"/>
          </a:solidFill>
          <a:ln w="6350" cap="flat" cmpd="sng" algn="ctr">
            <a:solidFill>
              <a:srgbClr val="66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500" b="1" dirty="0" smtClean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" name="Curved Down Arrow 18"/>
          <p:cNvSpPr/>
          <p:nvPr/>
        </p:nvSpPr>
        <p:spPr bwMode="auto">
          <a:xfrm>
            <a:off x="1374273" y="1318350"/>
            <a:ext cx="588610" cy="284272"/>
          </a:xfrm>
          <a:prstGeom prst="curvedDownArrow">
            <a:avLst>
              <a:gd name="adj1" fmla="val 16754"/>
              <a:gd name="adj2" fmla="val 50000"/>
              <a:gd name="adj3" fmla="val 25000"/>
            </a:avLst>
          </a:prstGeom>
          <a:solidFill>
            <a:srgbClr val="FFC000"/>
          </a:solidFill>
          <a:ln w="9525" cap="flat" cmpd="sng" algn="ctr">
            <a:solidFill>
              <a:srgbClr val="66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500" b="1" dirty="0" smtClean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" name="Curved Down Arrow 19"/>
          <p:cNvSpPr/>
          <p:nvPr/>
        </p:nvSpPr>
        <p:spPr bwMode="auto">
          <a:xfrm>
            <a:off x="3173571" y="1351788"/>
            <a:ext cx="532387" cy="217573"/>
          </a:xfrm>
          <a:prstGeom prst="curvedDownArrow">
            <a:avLst/>
          </a:prstGeom>
          <a:solidFill>
            <a:srgbClr val="FFC000"/>
          </a:solidFill>
          <a:ln w="6350" cap="flat" cmpd="sng" algn="ctr">
            <a:solidFill>
              <a:srgbClr val="66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500" b="1" dirty="0" smtClean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38652" y="2187657"/>
            <a:ext cx="553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000" b="1" dirty="0" smtClean="0">
                <a:solidFill>
                  <a:prstClr val="black"/>
                </a:solidFill>
                <a:latin typeface="Bookman Old Style" pitchFamily="18" charset="0"/>
              </a:rPr>
              <a:t>AB</a:t>
            </a:r>
            <a:endParaRPr lang="en-US" sz="20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263266" y="2546546"/>
            <a:ext cx="457200" cy="15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38652" y="2523317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000" b="1" dirty="0" smtClean="0">
                <a:solidFill>
                  <a:prstClr val="black"/>
                </a:solidFill>
                <a:latin typeface="Bookman Old Style" pitchFamily="18" charset="0"/>
              </a:rPr>
              <a:t>QR</a:t>
            </a:r>
            <a:endParaRPr lang="en-US" sz="20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52427" y="2187657"/>
            <a:ext cx="558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000" b="1" dirty="0" smtClean="0">
                <a:solidFill>
                  <a:prstClr val="black"/>
                </a:solidFill>
                <a:latin typeface="Bookman Old Style" pitchFamily="18" charset="0"/>
              </a:rPr>
              <a:t>BC</a:t>
            </a:r>
            <a:endParaRPr lang="en-US" sz="20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2177041" y="2546546"/>
            <a:ext cx="457200" cy="15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152427" y="2523317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000" b="1" dirty="0" smtClean="0">
                <a:solidFill>
                  <a:prstClr val="black"/>
                </a:solidFill>
                <a:latin typeface="Bookman Old Style" pitchFamily="18" charset="0"/>
              </a:rPr>
              <a:t>PR</a:t>
            </a:r>
            <a:endParaRPr lang="en-US" sz="20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800130" y="2376921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0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=</a:t>
            </a:r>
            <a:endParaRPr lang="en-US" sz="20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728305" y="2376921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0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=</a:t>
            </a:r>
            <a:endParaRPr lang="en-US" sz="20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089797" y="2546546"/>
            <a:ext cx="457200" cy="15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65183" y="2187657"/>
            <a:ext cx="558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000" b="1" dirty="0" smtClean="0">
                <a:solidFill>
                  <a:prstClr val="black"/>
                </a:solidFill>
                <a:latin typeface="Bookman Old Style" pitchFamily="18" charset="0"/>
              </a:rPr>
              <a:t>AC</a:t>
            </a:r>
            <a:endParaRPr lang="en-US" sz="20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5183" y="2523317"/>
            <a:ext cx="559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000" b="1" dirty="0" smtClean="0">
                <a:solidFill>
                  <a:prstClr val="black"/>
                </a:solidFill>
                <a:latin typeface="Bookman Old Style" pitchFamily="18" charset="0"/>
              </a:rPr>
              <a:t>PQ</a:t>
            </a:r>
            <a:endParaRPr lang="en-US" sz="20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089185" y="2259716"/>
            <a:ext cx="2540956" cy="540315"/>
            <a:chOff x="5195484" y="4988758"/>
            <a:chExt cx="2540956" cy="540315"/>
          </a:xfrm>
        </p:grpSpPr>
        <p:sp>
          <p:nvSpPr>
            <p:cNvPr id="33" name="Double Bracket 32"/>
            <p:cNvSpPr/>
            <p:nvPr/>
          </p:nvSpPr>
          <p:spPr>
            <a:xfrm>
              <a:off x="5221097" y="5010172"/>
              <a:ext cx="2515343" cy="476939"/>
            </a:xfrm>
            <a:prstGeom prst="bracketPair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b="1" i="1" dirty="0">
                <a:solidFill>
                  <a:prstClr val="black"/>
                </a:solidFill>
              </a:endParaRPr>
            </a:p>
          </p:txBody>
        </p:sp>
        <p:sp>
          <p:nvSpPr>
            <p:cNvPr id="34" name="Text Box 25"/>
            <p:cNvSpPr txBox="1">
              <a:spLocks noChangeArrowheads="1"/>
            </p:cNvSpPr>
            <p:nvPr/>
          </p:nvSpPr>
          <p:spPr bwMode="auto">
            <a:xfrm>
              <a:off x="5195484" y="4988758"/>
              <a:ext cx="2540956" cy="540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7889" tIns="38945" rIns="77889" bIns="38945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 Rounded MT Bold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Rounded MT Bold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Rounded MT Bold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Rounded MT Bold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Rounded MT Bold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Rounded MT Bold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Rounded MT Bold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Rounded MT Bold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Rounded MT Bold" pitchFamily="34" charset="0"/>
                </a:defRPr>
              </a:lvl9pPr>
            </a:lstStyle>
            <a:p>
              <a:pPr algn="ctr" defTabSz="778986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00" i="1" dirty="0" smtClean="0">
                  <a:solidFill>
                    <a:srgbClr val="FF0000"/>
                  </a:solidFill>
                  <a:latin typeface="Bookman Old Style" pitchFamily="18" charset="0"/>
                </a:rPr>
                <a:t>Corresponding sides of similar triangles</a:t>
              </a:r>
              <a:endParaRPr lang="en-US" sz="1500" i="1" dirty="0">
                <a:solidFill>
                  <a:srgbClr val="FF0000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089185" y="3534370"/>
            <a:ext cx="2540956" cy="540315"/>
            <a:chOff x="5195484" y="4988758"/>
            <a:chExt cx="2540956" cy="540315"/>
          </a:xfrm>
        </p:grpSpPr>
        <p:sp>
          <p:nvSpPr>
            <p:cNvPr id="36" name="Double Bracket 35"/>
            <p:cNvSpPr/>
            <p:nvPr/>
          </p:nvSpPr>
          <p:spPr>
            <a:xfrm>
              <a:off x="5221097" y="5010172"/>
              <a:ext cx="2515343" cy="476939"/>
            </a:xfrm>
            <a:prstGeom prst="bracketPair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b="1" i="1" dirty="0">
                <a:solidFill>
                  <a:prstClr val="black"/>
                </a:solidFill>
              </a:endParaRPr>
            </a:p>
          </p:txBody>
        </p:sp>
        <p:sp>
          <p:nvSpPr>
            <p:cNvPr id="37" name="Text Box 25"/>
            <p:cNvSpPr txBox="1">
              <a:spLocks noChangeArrowheads="1"/>
            </p:cNvSpPr>
            <p:nvPr/>
          </p:nvSpPr>
          <p:spPr bwMode="auto">
            <a:xfrm>
              <a:off x="5195484" y="4988758"/>
              <a:ext cx="2540956" cy="540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7889" tIns="38945" rIns="77889" bIns="38945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 Rounded MT Bold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 Rounded MT Bold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 Rounded MT Bold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 Rounded MT Bold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 Rounded MT Bold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Rounded MT Bold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Rounded MT Bold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Rounded MT Bold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 Rounded MT Bold" pitchFamily="34" charset="0"/>
                </a:defRPr>
              </a:lvl9pPr>
            </a:lstStyle>
            <a:p>
              <a:pPr algn="ctr" defTabSz="778986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00" i="1" dirty="0" smtClean="0">
                  <a:solidFill>
                    <a:srgbClr val="FF0000"/>
                  </a:solidFill>
                  <a:latin typeface="Bookman Old Style" pitchFamily="18" charset="0"/>
                </a:rPr>
                <a:t>Corresponding angles of similar triangles</a:t>
              </a:r>
              <a:endParaRPr lang="en-US" sz="1500" i="1" dirty="0">
                <a:solidFill>
                  <a:srgbClr val="FF000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38" name="Right Brace 37"/>
          <p:cNvSpPr/>
          <p:nvPr/>
        </p:nvSpPr>
        <p:spPr>
          <a:xfrm>
            <a:off x="3414207" y="3383709"/>
            <a:ext cx="106173" cy="831273"/>
          </a:xfrm>
          <a:prstGeom prst="rightBrace">
            <a:avLst>
              <a:gd name="adj1" fmla="val 51345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 dirty="0">
              <a:solidFill>
                <a:prstClr val="black"/>
              </a:solidFill>
            </a:endParaRPr>
          </a:p>
        </p:txBody>
      </p:sp>
      <p:sp>
        <p:nvSpPr>
          <p:cNvPr id="39" name="Text Box 25"/>
          <p:cNvSpPr txBox="1">
            <a:spLocks noChangeArrowheads="1"/>
          </p:cNvSpPr>
          <p:nvPr/>
        </p:nvSpPr>
        <p:spPr bwMode="auto">
          <a:xfrm>
            <a:off x="4020109" y="1498881"/>
            <a:ext cx="1313845" cy="3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889" tIns="38945" rIns="77889" bIns="38945">
            <a:spAutoFit/>
          </a:bodyPr>
          <a:lstStyle>
            <a:lvl1pPr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defTabSz="778986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 smtClean="0">
                <a:solidFill>
                  <a:srgbClr val="FF0000"/>
                </a:solidFill>
                <a:latin typeface="Bookman Old Style" pitchFamily="18" charset="0"/>
              </a:rPr>
              <a:t>[</a:t>
            </a:r>
            <a:r>
              <a:rPr lang="en-US" sz="1800" i="1" dirty="0" smtClean="0">
                <a:solidFill>
                  <a:srgbClr val="FF0000"/>
                </a:solidFill>
                <a:latin typeface="Bookman Old Style" pitchFamily="18" charset="0"/>
              </a:rPr>
              <a:t>Given</a:t>
            </a:r>
            <a:r>
              <a:rPr lang="en-US" sz="1800" dirty="0" smtClean="0">
                <a:solidFill>
                  <a:srgbClr val="FF0000"/>
                </a:solidFill>
                <a:latin typeface="Bookman Old Style" pitchFamily="18" charset="0"/>
              </a:rPr>
              <a:t>]</a:t>
            </a:r>
            <a:endParaRPr lang="en-US" sz="1800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0625" y="2319544"/>
            <a:ext cx="405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000" b="1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2000" b="1" dirty="0">
              <a:solidFill>
                <a:prstClr val="black"/>
              </a:solidFill>
              <a:latin typeface="Symbol" panose="05050102010706020507" pitchFamily="18" charset="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7410" y="3262691"/>
            <a:ext cx="1028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0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Also, </a:t>
            </a:r>
            <a:endParaRPr lang="en-IN" sz="2000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2" name="Text Box 25"/>
          <p:cNvSpPr txBox="1">
            <a:spLocks noChangeArrowheads="1"/>
          </p:cNvSpPr>
          <p:nvPr/>
        </p:nvSpPr>
        <p:spPr bwMode="auto">
          <a:xfrm>
            <a:off x="4020109" y="2348097"/>
            <a:ext cx="1717626" cy="447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889" tIns="38945" rIns="77889" bIns="38945">
            <a:spAutoFit/>
          </a:bodyPr>
          <a:lstStyle>
            <a:lvl1pPr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defTabSz="778986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FF0000"/>
                </a:solidFill>
                <a:latin typeface="Bookman Old Style" pitchFamily="18" charset="0"/>
              </a:rPr>
              <a:t>[</a:t>
            </a:r>
            <a:r>
              <a:rPr lang="en-US" sz="2000" i="1" dirty="0" smtClean="0">
                <a:solidFill>
                  <a:srgbClr val="FF0000"/>
                </a:solidFill>
                <a:latin typeface="Bookman Old Style" pitchFamily="18" charset="0"/>
              </a:rPr>
              <a:t>c.s.s.t</a:t>
            </a:r>
            <a:r>
              <a:rPr lang="en-US" sz="2400" i="1" dirty="0" smtClean="0">
                <a:solidFill>
                  <a:srgbClr val="FF0000"/>
                </a:solidFill>
                <a:latin typeface="Bookman Old Style" pitchFamily="18" charset="0"/>
              </a:rPr>
              <a:t>.</a:t>
            </a:r>
            <a:r>
              <a:rPr lang="en-US" sz="2400" dirty="0" smtClean="0">
                <a:solidFill>
                  <a:srgbClr val="FF0000"/>
                </a:solidFill>
                <a:latin typeface="Bookman Old Style" pitchFamily="18" charset="0"/>
              </a:rPr>
              <a:t>]</a:t>
            </a:r>
            <a:endParaRPr lang="en-US" sz="2400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3" name="Text Box 25"/>
          <p:cNvSpPr txBox="1">
            <a:spLocks noChangeArrowheads="1"/>
          </p:cNvSpPr>
          <p:nvPr/>
        </p:nvSpPr>
        <p:spPr bwMode="auto">
          <a:xfrm>
            <a:off x="4020109" y="3509641"/>
            <a:ext cx="1717626" cy="386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889" tIns="38945" rIns="77889" bIns="38945">
            <a:spAutoFit/>
          </a:bodyPr>
          <a:lstStyle>
            <a:lvl1pPr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defTabSz="778986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0000"/>
                </a:solidFill>
                <a:latin typeface="Bookman Old Style" pitchFamily="18" charset="0"/>
              </a:rPr>
              <a:t>[</a:t>
            </a:r>
            <a:r>
              <a:rPr lang="en-US" sz="2000" i="1" dirty="0" smtClean="0">
                <a:solidFill>
                  <a:srgbClr val="FF0000"/>
                </a:solidFill>
                <a:latin typeface="Bookman Old Style" pitchFamily="18" charset="0"/>
              </a:rPr>
              <a:t>c.a.s.t</a:t>
            </a:r>
            <a:r>
              <a:rPr lang="en-US" sz="2000" i="1" dirty="0">
                <a:solidFill>
                  <a:srgbClr val="FF0000"/>
                </a:solidFill>
                <a:latin typeface="Bookman Old Style" pitchFamily="18" charset="0"/>
              </a:rPr>
              <a:t>.</a:t>
            </a:r>
            <a:r>
              <a:rPr lang="en-US" sz="2000" dirty="0">
                <a:solidFill>
                  <a:srgbClr val="FF0000"/>
                </a:solidFill>
                <a:latin typeface="Bookman Old Style" pitchFamily="18" charset="0"/>
              </a:rPr>
              <a:t>]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951625" y="451933"/>
            <a:ext cx="3680815" cy="526153"/>
            <a:chOff x="1555344" y="451933"/>
            <a:chExt cx="3680815" cy="526153"/>
          </a:xfrm>
        </p:grpSpPr>
        <p:sp>
          <p:nvSpPr>
            <p:cNvPr id="45" name="TextBox 44"/>
            <p:cNvSpPr txBox="1"/>
            <p:nvPr/>
          </p:nvSpPr>
          <p:spPr>
            <a:xfrm>
              <a:off x="1584822" y="451933"/>
              <a:ext cx="3621859" cy="526153"/>
            </a:xfrm>
            <a:prstGeom prst="roundRect">
              <a:avLst/>
            </a:prstGeom>
            <a:solidFill>
              <a:srgbClr val="7030A0"/>
            </a:solidFill>
            <a:ln w="19050"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lIns="91347" tIns="45669" rIns="91347" bIns="45669">
              <a:spAutoFit/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contourClr>
                  <a:srgbClr val="DDDDDD"/>
                </a:contourClr>
              </a:sp3d>
            </a:bodyPr>
            <a:lstStyle>
              <a:defPPr>
                <a:defRPr lang="en-US"/>
              </a:defPPr>
              <a:lvl1pPr algn="l" defTabSz="913464">
                <a:defRPr sz="1600" spc="150">
                  <a:ln w="11430"/>
                  <a:latin typeface="Bookman Old Style" pitchFamily="18" charset="0"/>
                </a:defRPr>
              </a:lvl1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b="1" dirty="0">
                <a:solidFill>
                  <a:prstClr val="white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555344" y="484177"/>
              <a:ext cx="36808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SIMILAR  TRIANGLES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36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500"/>
                            </p:stCondLst>
                            <p:childTnLst>
                              <p:par>
                                <p:cTn id="2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/>
      <p:bldP spid="11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/>
      <p:bldP spid="23" grpId="0"/>
      <p:bldP spid="24" grpId="0"/>
      <p:bldP spid="26" grpId="0"/>
      <p:bldP spid="27" grpId="0"/>
      <p:bldP spid="28" grpId="0"/>
      <p:bldP spid="30" grpId="0"/>
      <p:bldP spid="31" grpId="0"/>
      <p:bldP spid="38" grpId="0" animBg="1"/>
      <p:bldP spid="39" grpId="0"/>
      <p:bldP spid="40" grpId="0"/>
      <p:bldP spid="41" grpId="0"/>
      <p:bldP spid="42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790700" y="2187029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271484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145441" y="501588"/>
            <a:ext cx="7469753" cy="584063"/>
          </a:xfrm>
          <a:prstGeom prst="rect">
            <a:avLst/>
          </a:prstGeom>
        </p:spPr>
        <p:txBody>
          <a:bodyPr wrap="squar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FFFF00"/>
                </a:solidFill>
                <a:latin typeface="Bookman Old Style" pitchFamily="18" charset="0"/>
              </a:rPr>
              <a:t> </a:t>
            </a:r>
            <a:r>
              <a:rPr lang="en-US" sz="1600" b="1" dirty="0" smtClean="0">
                <a:solidFill>
                  <a:srgbClr val="FFFF00"/>
                </a:solidFill>
                <a:latin typeface="Bookman Old Style" pitchFamily="18" charset="0"/>
              </a:rPr>
              <a:t>    </a:t>
            </a:r>
            <a:r>
              <a:rPr lang="en-US" sz="1600" b="1" dirty="0">
                <a:solidFill>
                  <a:srgbClr val="FFFF00"/>
                </a:solidFill>
                <a:latin typeface="Bookman Old Style" pitchFamily="18" charset="0"/>
              </a:rPr>
              <a:t>Prove that the line joining the midpoints of any two </a:t>
            </a:r>
          </a:p>
          <a:p>
            <a:pPr defTabSz="805898"/>
            <a:r>
              <a:rPr lang="en-US" sz="1600" b="1" dirty="0">
                <a:solidFill>
                  <a:srgbClr val="FFFF00"/>
                </a:solidFill>
                <a:latin typeface="Bookman Old Style" pitchFamily="18" charset="0"/>
              </a:rPr>
              <a:t>     side of a triangle is parallel to the third side.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39255" y="973155"/>
            <a:ext cx="931849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Given :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472860" y="973125"/>
            <a:ext cx="1133827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In 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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ABC,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39290" y="1260236"/>
            <a:ext cx="4819131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M &amp; N are midpoints of sides AB &amp; AC resp.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767145" y="1574371"/>
            <a:ext cx="1173902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MN 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Symbol" pitchFamily="18" charset="2"/>
              </a:rPr>
              <a:t> || </a:t>
            </a:r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Symbol" pitchFamily="18" charset="2"/>
              </a:rPr>
              <a:t> </a:t>
            </a:r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BC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39290" y="1574371"/>
            <a:ext cx="1242832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To prove :</a:t>
            </a:r>
          </a:p>
        </p:txBody>
      </p:sp>
      <p:sp>
        <p:nvSpPr>
          <p:cNvPr id="79" name="Rectangle 78"/>
          <p:cNvSpPr/>
          <p:nvPr/>
        </p:nvSpPr>
        <p:spPr>
          <a:xfrm>
            <a:off x="639224" y="1861455"/>
            <a:ext cx="891774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Proof :</a:t>
            </a:r>
          </a:p>
        </p:txBody>
      </p:sp>
      <p:sp>
        <p:nvSpPr>
          <p:cNvPr id="80" name="Rectangle 79"/>
          <p:cNvSpPr/>
          <p:nvPr/>
        </p:nvSpPr>
        <p:spPr>
          <a:xfrm>
            <a:off x="1547029" y="1872929"/>
            <a:ext cx="1133827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In 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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ABC,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246799" y="2255942"/>
            <a:ext cx="3006135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[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M is midpoint of side AB]</a:t>
            </a:r>
          </a:p>
        </p:txBody>
      </p:sp>
      <p:sp>
        <p:nvSpPr>
          <p:cNvPr id="82" name="Rectangle 81"/>
          <p:cNvSpPr/>
          <p:nvPr/>
        </p:nvSpPr>
        <p:spPr>
          <a:xfrm>
            <a:off x="1062543" y="2161896"/>
            <a:ext cx="540716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AM</a:t>
            </a:r>
          </a:p>
        </p:txBody>
      </p:sp>
      <p:sp>
        <p:nvSpPr>
          <p:cNvPr id="83" name="Rectangle 82"/>
          <p:cNvSpPr/>
          <p:nvPr/>
        </p:nvSpPr>
        <p:spPr>
          <a:xfrm>
            <a:off x="1062443" y="2412276"/>
            <a:ext cx="545525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MB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529182" y="2278845"/>
            <a:ext cx="308280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=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649948" y="2278845"/>
            <a:ext cx="592012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...(i)</a:t>
            </a:r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1134436" y="2465831"/>
            <a:ext cx="382831" cy="64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3284848" y="2910912"/>
            <a:ext cx="2975677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[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N is midpoint of side AC]</a:t>
            </a:r>
          </a:p>
        </p:txBody>
      </p:sp>
      <p:sp>
        <p:nvSpPr>
          <p:cNvPr id="89" name="Rectangle 88"/>
          <p:cNvSpPr/>
          <p:nvPr/>
        </p:nvSpPr>
        <p:spPr>
          <a:xfrm>
            <a:off x="1062443" y="3032347"/>
            <a:ext cx="515068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NC</a:t>
            </a:r>
          </a:p>
        </p:txBody>
      </p:sp>
      <p:sp>
        <p:nvSpPr>
          <p:cNvPr id="90" name="Rectangle 89"/>
          <p:cNvSpPr/>
          <p:nvPr/>
        </p:nvSpPr>
        <p:spPr>
          <a:xfrm>
            <a:off x="1529182" y="2913273"/>
            <a:ext cx="308280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=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649848" y="2913273"/>
            <a:ext cx="667353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...(ii)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1110727" y="3085951"/>
            <a:ext cx="382831" cy="64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1024443" y="3420055"/>
            <a:ext cx="540716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AM</a:t>
            </a:r>
            <a:endParaRPr lang="en-US" sz="18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24343" y="3670363"/>
            <a:ext cx="545525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MB</a:t>
            </a:r>
          </a:p>
        </p:txBody>
      </p:sp>
      <p:cxnSp>
        <p:nvCxnSpPr>
          <p:cNvPr id="97" name="Straight Connector 96"/>
          <p:cNvCxnSpPr/>
          <p:nvPr/>
        </p:nvCxnSpPr>
        <p:spPr>
          <a:xfrm flipV="1">
            <a:off x="1107583" y="3723968"/>
            <a:ext cx="382831" cy="64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1529182" y="3525925"/>
            <a:ext cx="308280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=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806641" y="3405727"/>
            <a:ext cx="510259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AN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1799479" y="3656040"/>
            <a:ext cx="515068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NC</a:t>
            </a:r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1853420" y="3709610"/>
            <a:ext cx="382831" cy="64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2611748" y="3411085"/>
            <a:ext cx="2050745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... from (i) and (ii)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1062749" y="4062844"/>
            <a:ext cx="1063295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MN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Symbol" pitchFamily="18" charset="2"/>
              </a:rPr>
              <a:t> || 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BC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2619444" y="3909911"/>
            <a:ext cx="3727215" cy="584063"/>
          </a:xfrm>
          <a:prstGeom prst="rect">
            <a:avLst/>
          </a:prstGeom>
        </p:spPr>
        <p:txBody>
          <a:bodyPr wrap="squar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...[by converse of basic </a:t>
            </a:r>
          </a:p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    proportionality theorem]</a:t>
            </a:r>
          </a:p>
        </p:txBody>
      </p:sp>
      <p:cxnSp>
        <p:nvCxnSpPr>
          <p:cNvPr id="133" name="Straight Connector 132"/>
          <p:cNvCxnSpPr/>
          <p:nvPr/>
        </p:nvCxnSpPr>
        <p:spPr>
          <a:xfrm rot="5400000">
            <a:off x="6302613" y="1344668"/>
            <a:ext cx="1481095" cy="854716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6620690" y="2503103"/>
            <a:ext cx="1842085" cy="908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rot="16200000" flipH="1">
            <a:off x="7220645" y="1274991"/>
            <a:ext cx="1487785" cy="992789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/>
          <p:cNvSpPr/>
          <p:nvPr/>
        </p:nvSpPr>
        <p:spPr>
          <a:xfrm>
            <a:off x="7336437" y="779016"/>
            <a:ext cx="319502" cy="307064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4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A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6438658" y="2471172"/>
            <a:ext cx="322708" cy="307064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4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B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8322039" y="2471172"/>
            <a:ext cx="322708" cy="307064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4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C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6718772" y="1595375"/>
            <a:ext cx="359577" cy="307064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4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M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7939768" y="1595737"/>
            <a:ext cx="332326" cy="307064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4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N</a:t>
            </a:r>
          </a:p>
        </p:txBody>
      </p:sp>
      <p:cxnSp>
        <p:nvCxnSpPr>
          <p:cNvPr id="184" name="Straight Connector 183"/>
          <p:cNvCxnSpPr/>
          <p:nvPr/>
        </p:nvCxnSpPr>
        <p:spPr>
          <a:xfrm flipV="1">
            <a:off x="6996482" y="1860826"/>
            <a:ext cx="1029466" cy="802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6766744" y="2134353"/>
            <a:ext cx="108521" cy="52636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6785897" y="2103252"/>
            <a:ext cx="108521" cy="52636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7157773" y="1450152"/>
            <a:ext cx="108521" cy="52636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7176926" y="1419051"/>
            <a:ext cx="108521" cy="52636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V="1">
            <a:off x="8181099" y="2140247"/>
            <a:ext cx="92450" cy="53038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V="1">
            <a:off x="7700572" y="1422546"/>
            <a:ext cx="92450" cy="53038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/>
          <p:cNvSpPr/>
          <p:nvPr/>
        </p:nvSpPr>
        <p:spPr>
          <a:xfrm>
            <a:off x="6965891" y="1833175"/>
            <a:ext cx="45966" cy="45932"/>
          </a:xfrm>
          <a:prstGeom prst="ellipse">
            <a:avLst/>
          </a:prstGeom>
          <a:solidFill>
            <a:srgbClr val="FFC000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02" tIns="45751" rIns="91502" bIns="45751" rtlCol="0" anchor="ctr"/>
          <a:lstStyle/>
          <a:p>
            <a:pPr algn="ctr" defTabSz="805898"/>
            <a:endParaRPr lang="en-US" sz="1600" b="1">
              <a:solidFill>
                <a:prstClr val="white"/>
              </a:solidFill>
            </a:endParaRPr>
          </a:p>
        </p:txBody>
      </p:sp>
      <p:sp>
        <p:nvSpPr>
          <p:cNvPr id="192" name="Oval 191"/>
          <p:cNvSpPr/>
          <p:nvPr/>
        </p:nvSpPr>
        <p:spPr>
          <a:xfrm>
            <a:off x="7997482" y="1833175"/>
            <a:ext cx="45966" cy="45932"/>
          </a:xfrm>
          <a:prstGeom prst="ellipse">
            <a:avLst/>
          </a:prstGeom>
          <a:solidFill>
            <a:srgbClr val="FFC000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02" tIns="45751" rIns="91502" bIns="45751" rtlCol="0" anchor="ctr"/>
          <a:lstStyle/>
          <a:p>
            <a:pPr algn="ctr" defTabSz="805898"/>
            <a:endParaRPr lang="en-US" sz="1600" b="1">
              <a:solidFill>
                <a:prstClr val="white"/>
              </a:solidFill>
            </a:endParaRPr>
          </a:p>
        </p:txBody>
      </p:sp>
      <p:cxnSp>
        <p:nvCxnSpPr>
          <p:cNvPr id="193" name="Straight Connector 192"/>
          <p:cNvCxnSpPr/>
          <p:nvPr/>
        </p:nvCxnSpPr>
        <p:spPr>
          <a:xfrm>
            <a:off x="6616058" y="2500936"/>
            <a:ext cx="1842085" cy="908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V="1">
            <a:off x="6991850" y="1858659"/>
            <a:ext cx="1029466" cy="80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rot="5400000">
            <a:off x="6302834" y="1346487"/>
            <a:ext cx="1481095" cy="85471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rot="16200000" flipH="1">
            <a:off x="7220858" y="1276845"/>
            <a:ext cx="1487785" cy="99278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6616279" y="2502755"/>
            <a:ext cx="1842085" cy="908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/>
        </p:nvSpPr>
        <p:spPr>
          <a:xfrm>
            <a:off x="1062485" y="2782085"/>
            <a:ext cx="510259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AN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1823474" y="2278845"/>
            <a:ext cx="301868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1823474" y="2913273"/>
            <a:ext cx="301868" cy="337841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1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4664184" y="2103096"/>
            <a:ext cx="284032" cy="370270"/>
          </a:xfrm>
          <a:prstGeom prst="rect">
            <a:avLst/>
          </a:prstGeom>
        </p:spPr>
        <p:txBody>
          <a:bodyPr wrap="none" lIns="90737" tIns="45367" rIns="90737" bIns="45367">
            <a:spAutoFit/>
          </a:bodyPr>
          <a:lstStyle/>
          <a:p>
            <a:pPr defTabSz="805898"/>
            <a:r>
              <a:rPr lang="en-US" sz="1800" b="1" dirty="0">
                <a:solidFill>
                  <a:prstClr val="white"/>
                </a:solidFill>
                <a:latin typeface="Comic Sans MS" pitchFamily="66" charset="0"/>
              </a:rPr>
              <a:t>,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41884" y="202189"/>
            <a:ext cx="1027845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u="sng" dirty="0" smtClean="0">
                <a:solidFill>
                  <a:srgbClr val="00FFFF"/>
                </a:solidFill>
                <a:latin typeface="Cambria"/>
              </a:rPr>
              <a:t>Ex 6.2 - 8</a:t>
            </a:r>
            <a:endParaRPr lang="en-US" sz="1600" b="1" u="sng" dirty="0">
              <a:solidFill>
                <a:srgbClr val="00FFFF"/>
              </a:solidFill>
              <a:latin typeface="Cambria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159948" y="793619"/>
            <a:ext cx="39745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76372" y="1043702"/>
            <a:ext cx="17929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20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00"/>
                            </p:stCondLst>
                            <p:childTnLst>
                              <p:par>
                                <p:cTn id="1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000"/>
                            </p:stCondLst>
                            <p:childTnLst>
                              <p:par>
                                <p:cTn id="1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500"/>
                            </p:stCondLst>
                            <p:childTnLst>
                              <p:par>
                                <p:cTn id="2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3000"/>
                            </p:stCondLst>
                            <p:childTnLst>
                              <p:par>
                                <p:cTn id="2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500"/>
                            </p:stCondLst>
                            <p:childTnLst>
                              <p:par>
                                <p:cTn id="2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500"/>
                            </p:stCondLst>
                            <p:childTnLst>
                              <p:par>
                                <p:cTn id="2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5" grpId="0"/>
      <p:bldP spid="88" grpId="0"/>
      <p:bldP spid="91" grpId="0"/>
      <p:bldP spid="112" grpId="0"/>
      <p:bldP spid="124" grpId="0"/>
      <p:bldP spid="178" grpId="0"/>
      <p:bldP spid="179" grpId="0"/>
      <p:bldP spid="181" grpId="0"/>
      <p:bldP spid="182" grpId="0"/>
      <p:bldP spid="183" grpId="0"/>
      <p:bldP spid="191" grpId="0" animBg="1"/>
      <p:bldP spid="191" grpId="1" animBg="1"/>
      <p:bldP spid="192" grpId="0" animBg="1"/>
      <p:bldP spid="192" grpId="1" animBg="1"/>
      <p:bldP spid="205" grpId="0"/>
      <p:bldP spid="20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9805" y="994395"/>
            <a:ext cx="6564391" cy="315471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prstClr val="black"/>
                </a:solidFill>
                <a:latin typeface="Bookman Old Style" pitchFamily="18" charset="0"/>
              </a:rPr>
              <a:t>MODULE  : </a:t>
            </a:r>
            <a:r>
              <a:rPr lang="en-US" sz="19900" b="1" dirty="0" smtClean="0">
                <a:solidFill>
                  <a:prstClr val="black"/>
                </a:solidFill>
                <a:latin typeface="Bookman Old Style" pitchFamily="18" charset="0"/>
              </a:rPr>
              <a:t>12</a:t>
            </a:r>
            <a:endParaRPr lang="en-US" sz="3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49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54434" y="1347237"/>
            <a:ext cx="575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Sol: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71621" y="1896954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ST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Symbol" pitchFamily="18" charset="2"/>
              </a:rPr>
              <a:t> || 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QR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0997" y="1896954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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14421" y="226628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</a:t>
            </a:r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PST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0997" y="2266286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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458049" y="2266286"/>
            <a:ext cx="2686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(Corresponding angles)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990996" y="2268568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…(1)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56889" y="3030253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But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931996" y="2266286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=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136841" y="2266286"/>
            <a:ext cx="83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</a:t>
            </a:r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PQR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952621" y="3030718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</a:t>
            </a:r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PST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70196" y="3030718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=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75041" y="3030718"/>
            <a:ext cx="83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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PRQ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52621" y="3402850"/>
            <a:ext cx="83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</a:t>
            </a:r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PRQ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770196" y="340285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=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975041" y="3402850"/>
            <a:ext cx="83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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PQR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10997" y="3402850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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826349" y="3402850"/>
            <a:ext cx="2058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[From (1) and (2)]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  <a:sym typeface="Symbo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310091" y="3772182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PQ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70196" y="377218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=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975041" y="3772182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PR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10997" y="3772182"/>
            <a:ext cx="587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and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826349" y="3772182"/>
            <a:ext cx="3680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(Sides opposite the equal angles)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10997" y="4141514"/>
            <a:ext cx="3626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i.e., PQR is an isosceles triangle.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545779" y="499504"/>
            <a:ext cx="8464004" cy="3578246"/>
            <a:chOff x="1117279" y="531254"/>
            <a:chExt cx="8464004" cy="3578246"/>
          </a:xfrm>
        </p:grpSpPr>
        <p:grpSp>
          <p:nvGrpSpPr>
            <p:cNvPr id="2" name="Group 1"/>
            <p:cNvGrpSpPr/>
            <p:nvPr/>
          </p:nvGrpSpPr>
          <p:grpSpPr>
            <a:xfrm>
              <a:off x="1117279" y="531254"/>
              <a:ext cx="8464004" cy="650736"/>
              <a:chOff x="888679" y="251854"/>
              <a:chExt cx="8464004" cy="650736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155688" y="411120"/>
                <a:ext cx="7196995" cy="337841"/>
              </a:xfrm>
              <a:prstGeom prst="rect">
                <a:avLst/>
              </a:prstGeom>
            </p:spPr>
            <p:txBody>
              <a:bodyPr wrap="square" lIns="90737" tIns="45367" rIns="90737" bIns="45367">
                <a:spAutoFit/>
              </a:bodyPr>
              <a:lstStyle/>
              <a:p>
                <a:pPr defTabSz="805898"/>
                <a:r>
                  <a:rPr lang="en-US" sz="1600" b="1" dirty="0">
                    <a:solidFill>
                      <a:srgbClr val="FFFF00"/>
                    </a:solidFill>
                    <a:latin typeface="Century Schoolbook" pitchFamily="18" charset="0"/>
                  </a:rPr>
                  <a:t>and </a:t>
                </a:r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  <a:sym typeface="Symbol"/>
                  </a:rPr>
                  <a:t></a:t>
                </a:r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</a:rPr>
                  <a:t>PST = </a:t>
                </a:r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  <a:sym typeface="Symbol"/>
                  </a:rPr>
                  <a:t></a:t>
                </a:r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</a:rPr>
                  <a:t>PRQ</a:t>
                </a:r>
                <a:r>
                  <a:rPr lang="en-US" sz="1600" b="1" dirty="0">
                    <a:solidFill>
                      <a:srgbClr val="FFFF00"/>
                    </a:solidFill>
                    <a:latin typeface="Century Schoolbook" pitchFamily="18" charset="0"/>
                  </a:rPr>
                  <a:t>. Prove that PQR is an isosceles triangle.</a:t>
                </a: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888679" y="251854"/>
                <a:ext cx="4764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5898"/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</a:rPr>
                  <a:t>PS</a:t>
                </a:r>
                <a:endParaRPr lang="en-US" sz="1600" b="1" dirty="0">
                  <a:solidFill>
                    <a:srgbClr val="FFFF00"/>
                  </a:solidFill>
                  <a:latin typeface="Century Schoolbook" pitchFamily="18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888679" y="564036"/>
                <a:ext cx="4924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5898"/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</a:rPr>
                  <a:t>SQ</a:t>
                </a:r>
                <a:endParaRPr lang="en-US" sz="1600" b="1" dirty="0">
                  <a:solidFill>
                    <a:srgbClr val="FFFF00"/>
                  </a:solidFill>
                  <a:latin typeface="Century Schoolbook" pitchFamily="18" charset="0"/>
                </a:endParaRPr>
              </a:p>
            </p:txBody>
          </p:sp>
          <p:cxnSp>
            <p:nvCxnSpPr>
              <p:cNvPr id="6" name="Straight Connector 5"/>
              <p:cNvCxnSpPr/>
              <p:nvPr/>
            </p:nvCxnSpPr>
            <p:spPr>
              <a:xfrm>
                <a:off x="890897" y="594801"/>
                <a:ext cx="462428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1660204" y="251854"/>
                <a:ext cx="4876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5898"/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</a:rPr>
                  <a:t>PT</a:t>
                </a:r>
                <a:endParaRPr lang="en-US" sz="1600" b="1" dirty="0">
                  <a:solidFill>
                    <a:srgbClr val="FFFF00"/>
                  </a:solidFill>
                  <a:latin typeface="Century Schoolbook" pitchFamily="18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660204" y="564036"/>
                <a:ext cx="49885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5898"/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</a:rPr>
                  <a:t>TR</a:t>
                </a:r>
                <a:endParaRPr lang="en-US" sz="1600" b="1" dirty="0">
                  <a:solidFill>
                    <a:srgbClr val="FFFF00"/>
                  </a:solidFill>
                  <a:latin typeface="Century Schoolbook" pitchFamily="18" charset="0"/>
                </a:endParaRPr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1696631" y="594801"/>
                <a:ext cx="462428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1353325" y="40425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5898"/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</a:rPr>
                  <a:t>=</a:t>
                </a:r>
                <a:endParaRPr lang="en-US" sz="1600" b="1" dirty="0">
                  <a:solidFill>
                    <a:srgbClr val="FFFF00"/>
                  </a:solidFill>
                  <a:latin typeface="Century Schoolbook" pitchFamily="18" charset="0"/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6583357" y="865526"/>
              <a:ext cx="2764269" cy="3243974"/>
              <a:chOff x="6557957" y="725826"/>
              <a:chExt cx="2764269" cy="3243974"/>
            </a:xfrm>
          </p:grpSpPr>
          <p:sp>
            <p:nvSpPr>
              <p:cNvPr id="44" name="Isosceles Triangle 43"/>
              <p:cNvSpPr/>
              <p:nvPr/>
            </p:nvSpPr>
            <p:spPr>
              <a:xfrm>
                <a:off x="6926969" y="993558"/>
                <a:ext cx="1905014" cy="2289674"/>
              </a:xfrm>
              <a:prstGeom prst="triangle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5" name="Straight Connector 44"/>
              <p:cNvCxnSpPr>
                <a:stCxn id="44" idx="1"/>
                <a:endCxn id="44" idx="5"/>
              </p:cNvCxnSpPr>
              <p:nvPr/>
            </p:nvCxnSpPr>
            <p:spPr>
              <a:xfrm>
                <a:off x="7403223" y="2138395"/>
                <a:ext cx="952507" cy="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c 45"/>
              <p:cNvSpPr/>
              <p:nvPr/>
            </p:nvSpPr>
            <p:spPr>
              <a:xfrm>
                <a:off x="6855619" y="1866899"/>
                <a:ext cx="914400" cy="914400"/>
              </a:xfrm>
              <a:prstGeom prst="arc">
                <a:avLst>
                  <a:gd name="adj1" fmla="val 17616070"/>
                  <a:gd name="adj2" fmla="val 20186432"/>
                </a:avLst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Arc 46"/>
              <p:cNvSpPr/>
              <p:nvPr/>
            </p:nvSpPr>
            <p:spPr>
              <a:xfrm rot="16618144">
                <a:off x="8407826" y="3055400"/>
                <a:ext cx="914400" cy="914400"/>
              </a:xfrm>
              <a:prstGeom prst="arc">
                <a:avLst>
                  <a:gd name="adj1" fmla="val 17616070"/>
                  <a:gd name="adj2" fmla="val 20186432"/>
                </a:avLst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7630366" y="725826"/>
                <a:ext cx="33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5898"/>
                <a:r>
                  <a:rPr lang="en-US" sz="1800" b="1" dirty="0" smtClean="0">
                    <a:solidFill>
                      <a:srgbClr val="FFC000"/>
                    </a:solidFill>
                    <a:latin typeface="Bookman Old Style" pitchFamily="18" charset="0"/>
                    <a:sym typeface="Symbol"/>
                  </a:rPr>
                  <a:t>P</a:t>
                </a:r>
                <a:endParaRPr lang="en-US" sz="1800" b="1" dirty="0">
                  <a:solidFill>
                    <a:srgbClr val="FFC0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066271" y="1952623"/>
                <a:ext cx="33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5898"/>
                <a:r>
                  <a:rPr lang="en-US" sz="1800" b="1" dirty="0" smtClean="0">
                    <a:solidFill>
                      <a:srgbClr val="FFC000"/>
                    </a:solidFill>
                    <a:latin typeface="Bookman Old Style" pitchFamily="18" charset="0"/>
                    <a:sym typeface="Symbol"/>
                  </a:rPr>
                  <a:t>S</a:t>
                </a:r>
                <a:endParaRPr lang="en-US" sz="1800" b="1" dirty="0">
                  <a:solidFill>
                    <a:srgbClr val="FFC0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8353349" y="1952623"/>
                <a:ext cx="3465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5898"/>
                <a:r>
                  <a:rPr lang="en-US" sz="1800" b="1" dirty="0" smtClean="0">
                    <a:solidFill>
                      <a:srgbClr val="FFC000"/>
                    </a:solidFill>
                    <a:latin typeface="Bookman Old Style" pitchFamily="18" charset="0"/>
                    <a:sym typeface="Symbol"/>
                  </a:rPr>
                  <a:t>T</a:t>
                </a:r>
                <a:endParaRPr lang="en-US" sz="1800" b="1" dirty="0">
                  <a:solidFill>
                    <a:srgbClr val="FFC0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557957" y="3098566"/>
                <a:ext cx="369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5898"/>
                <a:r>
                  <a:rPr lang="en-US" sz="1800" b="1" dirty="0" smtClean="0">
                    <a:solidFill>
                      <a:srgbClr val="FFC000"/>
                    </a:solidFill>
                    <a:latin typeface="Bookman Old Style" pitchFamily="18" charset="0"/>
                    <a:sym typeface="Symbol"/>
                  </a:rPr>
                  <a:t>Q</a:t>
                </a:r>
                <a:endParaRPr lang="en-US" sz="1800" b="1" dirty="0">
                  <a:solidFill>
                    <a:srgbClr val="FFC0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8774988" y="3098566"/>
                <a:ext cx="369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5898"/>
                <a:r>
                  <a:rPr lang="en-US" sz="1800" b="1" dirty="0" smtClean="0">
                    <a:solidFill>
                      <a:srgbClr val="FFC000"/>
                    </a:solidFill>
                    <a:latin typeface="Bookman Old Style" pitchFamily="18" charset="0"/>
                    <a:sym typeface="Symbol"/>
                  </a:rPr>
                  <a:t>R</a:t>
                </a:r>
                <a:endParaRPr lang="en-US" sz="1800" b="1" dirty="0">
                  <a:solidFill>
                    <a:srgbClr val="FFC000"/>
                  </a:solidFill>
                  <a:latin typeface="Bookman Old Style" pitchFamily="18" charset="0"/>
                </a:endParaRPr>
              </a:p>
            </p:txBody>
          </p:sp>
        </p:grpSp>
      </p:grpSp>
      <p:cxnSp>
        <p:nvCxnSpPr>
          <p:cNvPr id="75" name="Straight Connector 74"/>
          <p:cNvCxnSpPr/>
          <p:nvPr/>
        </p:nvCxnSpPr>
        <p:spPr>
          <a:xfrm>
            <a:off x="604617" y="1177340"/>
            <a:ext cx="127113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50" idx="1"/>
          </p:cNvCxnSpPr>
          <p:nvPr/>
        </p:nvCxnSpPr>
        <p:spPr>
          <a:xfrm>
            <a:off x="6857123" y="2245239"/>
            <a:ext cx="95012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44" idx="4"/>
          </p:cNvCxnSpPr>
          <p:nvPr/>
        </p:nvCxnSpPr>
        <p:spPr>
          <a:xfrm>
            <a:off x="6378816" y="3391182"/>
            <a:ext cx="190706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Arc 80"/>
          <p:cNvSpPr/>
          <p:nvPr/>
        </p:nvSpPr>
        <p:spPr>
          <a:xfrm>
            <a:off x="6066729" y="3060462"/>
            <a:ext cx="640080" cy="640080"/>
          </a:xfrm>
          <a:prstGeom prst="arc">
            <a:avLst>
              <a:gd name="adj1" fmla="val 17616070"/>
              <a:gd name="adj2" fmla="val 21517494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2" name="Arc 81"/>
          <p:cNvSpPr/>
          <p:nvPr/>
        </p:nvSpPr>
        <p:spPr>
          <a:xfrm>
            <a:off x="6309519" y="1974186"/>
            <a:ext cx="914400" cy="914400"/>
          </a:xfrm>
          <a:prstGeom prst="arc">
            <a:avLst>
              <a:gd name="adj1" fmla="val 17616070"/>
              <a:gd name="adj2" fmla="val 2018643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543987" y="1215440"/>
            <a:ext cx="1270380" cy="650736"/>
            <a:chOff x="1543987" y="1215440"/>
            <a:chExt cx="1270380" cy="650736"/>
          </a:xfrm>
        </p:grpSpPr>
        <p:sp>
          <p:nvSpPr>
            <p:cNvPr id="15" name="TextBox 14"/>
            <p:cNvSpPr txBox="1"/>
            <p:nvPr/>
          </p:nvSpPr>
          <p:spPr>
            <a:xfrm>
              <a:off x="1543987" y="1215440"/>
              <a:ext cx="476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5898"/>
              <a:r>
                <a:rPr lang="en-US" sz="1600" b="1" dirty="0">
                  <a:solidFill>
                    <a:srgbClr val="9BBB59">
                      <a:lumMod val="20000"/>
                      <a:lumOff val="80000"/>
                    </a:srgbClr>
                  </a:solidFill>
                  <a:latin typeface="Century Schoolbook" pitchFamily="18" charset="0"/>
                </a:rPr>
                <a:t>PS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43987" y="1527622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5898"/>
              <a:r>
                <a:rPr lang="en-US" sz="1600" b="1" dirty="0">
                  <a:solidFill>
                    <a:srgbClr val="9BBB59">
                      <a:lumMod val="20000"/>
                      <a:lumOff val="80000"/>
                    </a:srgbClr>
                  </a:solidFill>
                  <a:latin typeface="Century Schoolbook" pitchFamily="18" charset="0"/>
                </a:rPr>
                <a:t>SQ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560423" y="1556197"/>
              <a:ext cx="462428" cy="0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315512" y="1215440"/>
              <a:ext cx="4876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5898"/>
              <a:r>
                <a:rPr lang="en-US" sz="1600" b="1" dirty="0" smtClean="0">
                  <a:solidFill>
                    <a:srgbClr val="9BBB59">
                      <a:lumMod val="20000"/>
                      <a:lumOff val="80000"/>
                    </a:srgbClr>
                  </a:solidFill>
                  <a:latin typeface="Century Schoolbook" pitchFamily="18" charset="0"/>
                </a:rPr>
                <a:t>PT</a:t>
              </a:r>
              <a:endPara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15512" y="1527622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5898"/>
              <a:r>
                <a:rPr lang="en-US" sz="1600" b="1" dirty="0" smtClean="0">
                  <a:solidFill>
                    <a:srgbClr val="9BBB59">
                      <a:lumMod val="20000"/>
                      <a:lumOff val="80000"/>
                    </a:srgbClr>
                  </a:solidFill>
                  <a:latin typeface="Century Schoolbook" pitchFamily="18" charset="0"/>
                </a:rPr>
                <a:t>TR</a:t>
              </a:r>
              <a:endPara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2331948" y="1556197"/>
              <a:ext cx="462428" cy="0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008633" y="1367840"/>
              <a:ext cx="309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5898"/>
              <a:r>
                <a:rPr lang="en-US" sz="1600" b="1" dirty="0" smtClean="0">
                  <a:solidFill>
                    <a:srgbClr val="9BBB59">
                      <a:lumMod val="20000"/>
                      <a:lumOff val="80000"/>
                    </a:srgbClr>
                  </a:solidFill>
                  <a:latin typeface="Century Schoolbook" pitchFamily="18" charset="0"/>
                </a:rPr>
                <a:t>=</a:t>
              </a:r>
              <a:endPara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endParaRPr>
            </a:p>
          </p:txBody>
        </p:sp>
      </p:grpSp>
      <p:cxnSp>
        <p:nvCxnSpPr>
          <p:cNvPr id="83" name="Straight Connector 82"/>
          <p:cNvCxnSpPr/>
          <p:nvPr/>
        </p:nvCxnSpPr>
        <p:spPr>
          <a:xfrm rot="21480000">
            <a:off x="2388630" y="1034711"/>
            <a:ext cx="1548370" cy="533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Arc 86"/>
          <p:cNvSpPr/>
          <p:nvPr/>
        </p:nvSpPr>
        <p:spPr>
          <a:xfrm rot="16618144">
            <a:off x="7861727" y="3163916"/>
            <a:ext cx="914400" cy="914400"/>
          </a:xfrm>
          <a:prstGeom prst="arc">
            <a:avLst>
              <a:gd name="adj1" fmla="val 17616070"/>
              <a:gd name="adj2" fmla="val 2018643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8" name="Arc 87"/>
          <p:cNvSpPr/>
          <p:nvPr/>
        </p:nvSpPr>
        <p:spPr>
          <a:xfrm>
            <a:off x="6473251" y="1874066"/>
            <a:ext cx="811485" cy="734626"/>
          </a:xfrm>
          <a:prstGeom prst="arc">
            <a:avLst>
              <a:gd name="adj1" fmla="val 17281395"/>
              <a:gd name="adj2" fmla="val 29879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890310" y="3019321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…(2)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1995916" y="3008625"/>
            <a:ext cx="1814610" cy="387350"/>
          </a:xfrm>
          <a:prstGeom prst="roundRect">
            <a:avLst>
              <a:gd name="adj" fmla="val 36339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1066788" y="2266286"/>
            <a:ext cx="1858257" cy="387350"/>
          </a:xfrm>
          <a:prstGeom prst="roundRect">
            <a:avLst>
              <a:gd name="adj" fmla="val 36339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" name="Arc 91"/>
          <p:cNvSpPr/>
          <p:nvPr/>
        </p:nvSpPr>
        <p:spPr>
          <a:xfrm>
            <a:off x="5842818" y="3075896"/>
            <a:ext cx="914400" cy="914400"/>
          </a:xfrm>
          <a:prstGeom prst="arc">
            <a:avLst>
              <a:gd name="adj1" fmla="val 17616070"/>
              <a:gd name="adj2" fmla="val 20354571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3" name="Arc 92"/>
          <p:cNvSpPr/>
          <p:nvPr/>
        </p:nvSpPr>
        <p:spPr>
          <a:xfrm rot="16618144">
            <a:off x="7861727" y="3154391"/>
            <a:ext cx="914400" cy="914400"/>
          </a:xfrm>
          <a:prstGeom prst="arc">
            <a:avLst>
              <a:gd name="adj1" fmla="val 17616070"/>
              <a:gd name="adj2" fmla="val 2018643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 flipH="1">
            <a:off x="6757219" y="2635250"/>
            <a:ext cx="1052412" cy="554017"/>
          </a:xfrm>
          <a:prstGeom prst="line">
            <a:avLst/>
          </a:prstGeom>
          <a:ln w="38100">
            <a:solidFill>
              <a:srgbClr val="0099FF"/>
            </a:solidFill>
            <a:headEnd type="arrow" w="med" len="med"/>
            <a:tailEnd type="none" w="med" len="med"/>
          </a:ln>
          <a:effectLst>
            <a:glow rad="508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854568" y="2635250"/>
            <a:ext cx="990947" cy="596424"/>
          </a:xfrm>
          <a:prstGeom prst="line">
            <a:avLst/>
          </a:prstGeom>
          <a:ln w="38100">
            <a:solidFill>
              <a:srgbClr val="0099FF"/>
            </a:solidFill>
            <a:headEnd type="arrow" w="med" len="med"/>
            <a:tailEnd type="none" w="med" len="med"/>
          </a:ln>
          <a:effectLst>
            <a:glow rad="508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516484" y="217541"/>
            <a:ext cx="1802353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u="sng" dirty="0" smtClean="0">
                <a:solidFill>
                  <a:srgbClr val="00FFFF"/>
                </a:solidFill>
                <a:latin typeface="Cambria"/>
              </a:rPr>
              <a:t>Solved Example :</a:t>
            </a:r>
            <a:endParaRPr lang="en-US" sz="1600" b="1" u="sng" dirty="0">
              <a:solidFill>
                <a:srgbClr val="00FFFF"/>
              </a:solidFill>
              <a:latin typeface="Cambria"/>
            </a:endParaRPr>
          </a:p>
        </p:txBody>
      </p:sp>
      <p:sp>
        <p:nvSpPr>
          <p:cNvPr id="72" name="Arc 71"/>
          <p:cNvSpPr/>
          <p:nvPr/>
        </p:nvSpPr>
        <p:spPr>
          <a:xfrm rot="12330332">
            <a:off x="5857344" y="2437192"/>
            <a:ext cx="4902442" cy="2539948"/>
          </a:xfrm>
          <a:prstGeom prst="arc">
            <a:avLst>
              <a:gd name="adj1" fmla="val 20770968"/>
              <a:gd name="adj2" fmla="val 817777"/>
            </a:avLst>
          </a:prstGeom>
          <a:ln w="28575">
            <a:solidFill>
              <a:srgbClr val="FFFF0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7" name="Arc 76"/>
          <p:cNvSpPr/>
          <p:nvPr/>
        </p:nvSpPr>
        <p:spPr>
          <a:xfrm rot="9070261" flipH="1">
            <a:off x="3219997" y="1411498"/>
            <a:ext cx="5069685" cy="2522376"/>
          </a:xfrm>
          <a:prstGeom prst="arc">
            <a:avLst>
              <a:gd name="adj1" fmla="val 20770968"/>
              <a:gd name="adj2" fmla="val 817777"/>
            </a:avLst>
          </a:prstGeom>
          <a:ln w="28575">
            <a:solidFill>
              <a:srgbClr val="FFFF0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9" name="Arc 78"/>
          <p:cNvSpPr/>
          <p:nvPr/>
        </p:nvSpPr>
        <p:spPr>
          <a:xfrm rot="12330332">
            <a:off x="6441544" y="1268792"/>
            <a:ext cx="4902442" cy="2539948"/>
          </a:xfrm>
          <a:prstGeom prst="arc">
            <a:avLst>
              <a:gd name="adj1" fmla="val 20770968"/>
              <a:gd name="adj2" fmla="val 817777"/>
            </a:avLst>
          </a:prstGeom>
          <a:ln w="28575">
            <a:solidFill>
              <a:srgbClr val="FFFF0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0" name="Arc 79"/>
          <p:cNvSpPr/>
          <p:nvPr/>
        </p:nvSpPr>
        <p:spPr>
          <a:xfrm rot="9425023" flipH="1">
            <a:off x="3901824" y="2351298"/>
            <a:ext cx="4823631" cy="2522376"/>
          </a:xfrm>
          <a:prstGeom prst="arc">
            <a:avLst>
              <a:gd name="adj1" fmla="val 20770968"/>
              <a:gd name="adj2" fmla="val 817777"/>
            </a:avLst>
          </a:prstGeom>
          <a:ln w="28575">
            <a:solidFill>
              <a:srgbClr val="FFFF0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976728" y="1891296"/>
            <a:ext cx="3584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(Basic proportionality theorem)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9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81" grpId="0" animBg="1"/>
      <p:bldP spid="81" grpId="1" animBg="1"/>
      <p:bldP spid="82" grpId="0" animBg="1"/>
      <p:bldP spid="82" grpId="1" animBg="1"/>
      <p:bldP spid="87" grpId="0" animBg="1"/>
      <p:bldP spid="87" grpId="1" animBg="1"/>
      <p:bldP spid="88" grpId="0" animBg="1"/>
      <p:bldP spid="88" grpId="1" animBg="1"/>
      <p:bldP spid="89" grpId="0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72" grpId="0" animBg="1"/>
      <p:bldP spid="72" grpId="1" animBg="1"/>
      <p:bldP spid="77" grpId="0" animBg="1"/>
      <p:bldP spid="77" grpId="1" animBg="1"/>
      <p:bldP spid="79" grpId="0" animBg="1"/>
      <p:bldP spid="79" grpId="1" animBg="1"/>
      <p:bldP spid="80" grpId="0" animBg="1"/>
      <p:bldP spid="80" grpId="1" animBg="1"/>
      <p:bldP spid="8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9805" y="994395"/>
            <a:ext cx="6564391" cy="315471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prstClr val="black"/>
                </a:solidFill>
                <a:latin typeface="Bookman Old Style" pitchFamily="18" charset="0"/>
              </a:rPr>
              <a:t>MODULE  : </a:t>
            </a:r>
            <a:r>
              <a:rPr lang="en-US" sz="19900" b="1" dirty="0" smtClean="0">
                <a:solidFill>
                  <a:prstClr val="black"/>
                </a:solidFill>
                <a:latin typeface="Bookman Old Style" pitchFamily="18" charset="0"/>
              </a:rPr>
              <a:t>13</a:t>
            </a:r>
            <a:endParaRPr lang="en-US" sz="3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07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3386634" y="1001440"/>
            <a:ext cx="3505200" cy="685800"/>
          </a:xfrm>
          <a:prstGeom prst="straightConnector1">
            <a:avLst/>
          </a:prstGeom>
          <a:ln w="28575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3158034" y="2132890"/>
            <a:ext cx="3657600" cy="152400"/>
          </a:xfrm>
          <a:prstGeom prst="straightConnector1">
            <a:avLst/>
          </a:prstGeom>
          <a:ln w="28575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23031" y="1491621"/>
            <a:ext cx="256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464"/>
            <a:r>
              <a:rPr lang="en-IN" sz="2000" i="1" dirty="0">
                <a:solidFill>
                  <a:prstClr val="white"/>
                </a:solidFill>
                <a:latin typeface="Bookman Old Style" pitchFamily="18" charset="0"/>
              </a:rPr>
              <a:t>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21624" y="1900162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464"/>
            <a:r>
              <a:rPr lang="en-IN" sz="2000" i="1" dirty="0">
                <a:solidFill>
                  <a:prstClr val="white"/>
                </a:solidFill>
                <a:latin typeface="Bookman Old Style" pitchFamily="18" charset="0"/>
              </a:rPr>
              <a:t>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642585" y="782250"/>
            <a:ext cx="864840" cy="3222848"/>
          </a:xfrm>
          <a:prstGeom prst="straightConnector1">
            <a:avLst/>
          </a:prstGeom>
          <a:ln w="28575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95018" y="3681932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464"/>
            <a:r>
              <a:rPr lang="en-IN" sz="2000" i="1" dirty="0">
                <a:solidFill>
                  <a:prstClr val="white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75709" y="1022626"/>
            <a:ext cx="369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464"/>
            <a:r>
              <a:rPr lang="en-IN" sz="2000" dirty="0">
                <a:solidFill>
                  <a:prstClr val="white"/>
                </a:solidFill>
                <a:latin typeface="Bookman Old Style" pitchFamily="18" charset="0"/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49327" y="2157242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464"/>
            <a:r>
              <a:rPr lang="en-IN" sz="2000" dirty="0">
                <a:solidFill>
                  <a:prstClr val="white"/>
                </a:solidFill>
                <a:latin typeface="Bookman Old Style" pitchFamily="18" charset="0"/>
              </a:rPr>
              <a:t>B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620290" y="1235695"/>
            <a:ext cx="1939496" cy="584775"/>
            <a:chOff x="886741" y="4093916"/>
            <a:chExt cx="1532688" cy="584775"/>
          </a:xfrm>
        </p:grpSpPr>
        <p:sp>
          <p:nvSpPr>
            <p:cNvPr id="15" name="Rounded Rectangular Callout 14"/>
            <p:cNvSpPr/>
            <p:nvPr/>
          </p:nvSpPr>
          <p:spPr bwMode="auto">
            <a:xfrm flipV="1">
              <a:off x="933005" y="4125607"/>
              <a:ext cx="1440161" cy="553084"/>
            </a:xfrm>
            <a:prstGeom prst="wedgeRoundRectCallout">
              <a:avLst>
                <a:gd name="adj1" fmla="val 85002"/>
                <a:gd name="adj2" fmla="val -30020"/>
                <a:gd name="adj3" fmla="val 16667"/>
              </a:avLst>
            </a:prstGeom>
            <a:solidFill>
              <a:srgbClr val="66FFFF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86741" y="4093916"/>
              <a:ext cx="15326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464"/>
              <a:r>
                <a:rPr lang="en-US" sz="1600" dirty="0" err="1">
                  <a:solidFill>
                    <a:prstClr val="black"/>
                  </a:solidFill>
                  <a:latin typeface="Bookman Old Style" pitchFamily="18" charset="0"/>
                </a:rPr>
                <a:t>seg</a:t>
              </a:r>
              <a:r>
                <a:rPr lang="en-US" sz="1600" dirty="0">
                  <a:solidFill>
                    <a:prstClr val="black"/>
                  </a:solidFill>
                  <a:latin typeface="Bookman Old Style" pitchFamily="18" charset="0"/>
                </a:rPr>
                <a:t> AB is the intercept</a:t>
              </a:r>
              <a:endParaRPr lang="en-IN" sz="160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526930" y="3861396"/>
            <a:ext cx="6810672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464">
              <a:lnSpc>
                <a:spcPct val="75000"/>
              </a:lnSpc>
              <a:spcBef>
                <a:spcPct val="50000"/>
              </a:spcBef>
            </a:pPr>
            <a:r>
              <a:rPr lang="en-US" sz="1800" dirty="0">
                <a:solidFill>
                  <a:srgbClr val="FFFF00"/>
                </a:solidFill>
                <a:latin typeface="Century Schoolbook" pitchFamily="18" charset="0"/>
              </a:rPr>
              <a:t>In the fig.,</a:t>
            </a:r>
          </a:p>
          <a:p>
            <a:pPr defTabSz="913464">
              <a:lnSpc>
                <a:spcPct val="75000"/>
              </a:lnSpc>
              <a:spcBef>
                <a:spcPct val="50000"/>
              </a:spcBef>
            </a:pPr>
            <a:r>
              <a:rPr lang="en-US" sz="1800" dirty="0" err="1">
                <a:solidFill>
                  <a:srgbClr val="FFFF00"/>
                </a:solidFill>
                <a:latin typeface="Century Schoolbook" pitchFamily="18" charset="0"/>
              </a:rPr>
              <a:t>seg</a:t>
            </a:r>
            <a:r>
              <a:rPr lang="en-US" sz="1800" dirty="0">
                <a:solidFill>
                  <a:srgbClr val="FFFF00"/>
                </a:solidFill>
                <a:latin typeface="Century Schoolbook" pitchFamily="18" charset="0"/>
              </a:rPr>
              <a:t> AB is the intercept formed</a:t>
            </a:r>
          </a:p>
          <a:p>
            <a:pPr defTabSz="913464">
              <a:lnSpc>
                <a:spcPct val="75000"/>
              </a:lnSpc>
              <a:spcBef>
                <a:spcPct val="50000"/>
              </a:spcBef>
            </a:pPr>
            <a:r>
              <a:rPr lang="en-US" sz="1800" dirty="0">
                <a:solidFill>
                  <a:srgbClr val="FFFF00"/>
                </a:solidFill>
                <a:latin typeface="Century Schoolbook" pitchFamily="18" charset="0"/>
              </a:rPr>
              <a:t>on transversal </a:t>
            </a:r>
            <a:r>
              <a:rPr lang="en-US" sz="1800" i="1" dirty="0">
                <a:solidFill>
                  <a:srgbClr val="FFFF00"/>
                </a:solidFill>
                <a:latin typeface="Century Schoolbook" pitchFamily="18" charset="0"/>
              </a:rPr>
              <a:t>x</a:t>
            </a:r>
            <a:r>
              <a:rPr lang="en-US" sz="1800" dirty="0">
                <a:solidFill>
                  <a:srgbClr val="FFFF00"/>
                </a:solidFill>
                <a:latin typeface="Century Schoolbook" pitchFamily="18" charset="0"/>
              </a:rPr>
              <a:t> by lines </a:t>
            </a:r>
            <a:r>
              <a:rPr lang="en-US" sz="1800" i="1" dirty="0">
                <a:solidFill>
                  <a:srgbClr val="FFFF00"/>
                </a:solidFill>
                <a:latin typeface="Century Schoolbook" pitchFamily="18" charset="0"/>
              </a:rPr>
              <a:t>l</a:t>
            </a:r>
            <a:r>
              <a:rPr lang="en-US" sz="1800" dirty="0">
                <a:solidFill>
                  <a:srgbClr val="FFFF00"/>
                </a:solidFill>
                <a:latin typeface="Century Schoolbook" pitchFamily="18" charset="0"/>
              </a:rPr>
              <a:t> and </a:t>
            </a:r>
            <a:r>
              <a:rPr lang="en-US" sz="1800" i="1" dirty="0">
                <a:solidFill>
                  <a:srgbClr val="FFFF00"/>
                </a:solidFill>
                <a:latin typeface="Century Schoolbook" pitchFamily="18" charset="0"/>
              </a:rPr>
              <a:t>m</a:t>
            </a:r>
            <a:r>
              <a:rPr lang="en-US" sz="1800" dirty="0">
                <a:solidFill>
                  <a:srgbClr val="FFFF00"/>
                </a:solidFill>
                <a:latin typeface="Century Schoolbook" pitchFamily="18" charset="0"/>
              </a:rPr>
              <a:t>.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158034" y="2889844"/>
            <a:ext cx="3810000" cy="112078"/>
          </a:xfrm>
          <a:prstGeom prst="straightConnector1">
            <a:avLst/>
          </a:prstGeom>
          <a:ln w="28575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897824" y="2769194"/>
            <a:ext cx="34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464"/>
            <a:r>
              <a:rPr lang="en-IN" sz="2000" i="1" dirty="0">
                <a:solidFill>
                  <a:prstClr val="white"/>
                </a:solidFill>
                <a:latin typeface="Bookman Old Style" pitchFamily="18" charset="0"/>
              </a:rPr>
              <a:t>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82818" y="2889844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464"/>
            <a:r>
              <a:rPr lang="en-IN" sz="2000" dirty="0">
                <a:solidFill>
                  <a:prstClr val="white"/>
                </a:solidFill>
                <a:latin typeface="Bookman Old Style" pitchFamily="18" charset="0"/>
              </a:rPr>
              <a:t>C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639635" y="785025"/>
            <a:ext cx="864840" cy="3222848"/>
          </a:xfrm>
          <a:prstGeom prst="straightConnector1">
            <a:avLst/>
          </a:prstGeom>
          <a:ln w="38100">
            <a:solidFill>
              <a:srgbClr val="C00000"/>
            </a:solidFill>
            <a:headEnd type="arrow"/>
            <a:tailEnd type="arrow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144184" y="2121201"/>
            <a:ext cx="3657600" cy="152400"/>
          </a:xfrm>
          <a:prstGeom prst="straightConnector1">
            <a:avLst/>
          </a:prstGeom>
          <a:ln w="38100">
            <a:solidFill>
              <a:srgbClr val="0000FF"/>
            </a:solidFill>
            <a:headEnd type="arrow"/>
            <a:tailEnd type="arrow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144092" y="2895352"/>
            <a:ext cx="3810000" cy="112078"/>
          </a:xfrm>
          <a:prstGeom prst="straightConnector1">
            <a:avLst/>
          </a:prstGeom>
          <a:ln w="38100">
            <a:solidFill>
              <a:srgbClr val="0000FF"/>
            </a:solidFill>
            <a:headEnd type="arrow"/>
            <a:tailEnd type="arrow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365624" y="1002323"/>
            <a:ext cx="3505200" cy="685800"/>
          </a:xfrm>
          <a:prstGeom prst="straightConnector1">
            <a:avLst/>
          </a:prstGeom>
          <a:ln w="38100">
            <a:solidFill>
              <a:srgbClr val="0000FF"/>
            </a:solidFill>
            <a:headEnd type="arrow"/>
            <a:tailEnd type="arrow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118585" y="1384338"/>
            <a:ext cx="226072" cy="832280"/>
          </a:xfrm>
          <a:prstGeom prst="line">
            <a:avLst/>
          </a:prstGeom>
          <a:ln w="57150"/>
          <a:scene3d>
            <a:camera prst="obliqueTopLeft"/>
            <a:lightRig rig="threePt" dir="t"/>
          </a:scene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280609" y="1316530"/>
            <a:ext cx="144000" cy="144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defTabSz="913464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5044489" y="2158858"/>
            <a:ext cx="144000" cy="144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defTabSz="913464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rot="-120000" flipV="1">
            <a:off x="4903098" y="2205634"/>
            <a:ext cx="226072" cy="740249"/>
          </a:xfrm>
          <a:prstGeom prst="line">
            <a:avLst/>
          </a:prstGeom>
          <a:ln w="57150"/>
          <a:scene3d>
            <a:camera prst="obliqueTopLeft"/>
            <a:lightRig rig="threePt" dir="t"/>
          </a:scene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4839573" y="2879690"/>
            <a:ext cx="144000" cy="144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defTabSz="913464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5118569" y="1386018"/>
            <a:ext cx="226072" cy="832280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bliqueTopLeft"/>
            <a:lightRig rig="threePt" dir="t"/>
          </a:scene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5280593" y="1318210"/>
            <a:ext cx="144000" cy="144000"/>
          </a:xfrm>
          <a:prstGeom prst="ellipse">
            <a:avLst/>
          </a:prstGeom>
          <a:solidFill>
            <a:srgbClr val="FFC000"/>
          </a:solidFill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defTabSz="913464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rot="-120000" flipV="1">
            <a:off x="4903082" y="2207314"/>
            <a:ext cx="226072" cy="740249"/>
          </a:xfrm>
          <a:prstGeom prst="line">
            <a:avLst/>
          </a:prstGeom>
          <a:ln w="3810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bliqueTopLeft"/>
            <a:lightRig rig="threePt" dir="t"/>
          </a:scene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4839557" y="2881370"/>
            <a:ext cx="144000" cy="144000"/>
          </a:xfrm>
          <a:prstGeom prst="ellipse">
            <a:avLst/>
          </a:prstGeom>
          <a:solidFill>
            <a:srgbClr val="FFC000"/>
          </a:solidFill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defTabSz="913464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5055074" y="2137826"/>
            <a:ext cx="144000" cy="144000"/>
          </a:xfrm>
          <a:prstGeom prst="ellipse">
            <a:avLst/>
          </a:prstGeom>
          <a:solidFill>
            <a:srgbClr val="FFC000"/>
          </a:solidFill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defTabSz="913464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42679" y="316680"/>
            <a:ext cx="1585212" cy="342265"/>
          </a:xfrm>
          <a:prstGeom prst="rect">
            <a:avLst/>
          </a:prstGeom>
          <a:solidFill>
            <a:srgbClr val="6EF8EB"/>
          </a:solidFill>
          <a:ln w="1905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pt-BR" altLang="en-US" sz="1600" cap="all" dirty="0">
                <a:solidFill>
                  <a:prstClr val="black"/>
                </a:solidFill>
                <a:latin typeface="Bookman Old Style" pitchFamily="18" charset="0"/>
              </a:rPr>
              <a:t>Intercept</a:t>
            </a:r>
            <a:endParaRPr lang="en-US" sz="1600" cap="al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29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50"/>
                            </p:stCondLst>
                            <p:childTnLst>
                              <p:par>
                                <p:cTn id="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25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7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50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9" grpId="0"/>
      <p:bldP spid="20" grpId="0"/>
      <p:bldP spid="34" grpId="0" animBg="1"/>
      <p:bldP spid="35" grpId="0" animBg="1"/>
      <p:bldP spid="37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7265" y="2260021"/>
            <a:ext cx="288862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3464"/>
            <a:r>
              <a:rPr lang="en-IN" dirty="0">
                <a:solidFill>
                  <a:prstClr val="white"/>
                </a:solidFill>
                <a:latin typeface="Bookman Old Style" pitchFamily="18" charset="0"/>
              </a:rPr>
              <a:t>=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636142" y="2410062"/>
            <a:ext cx="30800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53192" y="2381417"/>
            <a:ext cx="447558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3464"/>
            <a:r>
              <a:rPr lang="en-IN" dirty="0">
                <a:solidFill>
                  <a:prstClr val="white"/>
                </a:solidFill>
                <a:latin typeface="Century Schoolbook" pitchFamily="18" charset="0"/>
              </a:rPr>
              <a:t>QR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4408" y="2125214"/>
            <a:ext cx="434734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3464"/>
            <a:r>
              <a:rPr lang="en-IN" dirty="0">
                <a:solidFill>
                  <a:prstClr val="white"/>
                </a:solidFill>
                <a:latin typeface="Century Schoolbook" pitchFamily="18" charset="0"/>
              </a:rPr>
              <a:t>PQ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429661" y="2410062"/>
            <a:ext cx="29894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48117" y="2137914"/>
            <a:ext cx="425116" cy="30008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3464"/>
            <a:r>
              <a:rPr lang="en-IN" dirty="0">
                <a:solidFill>
                  <a:prstClr val="white"/>
                </a:solidFill>
                <a:latin typeface="Century Schoolbook" pitchFamily="18" charset="0"/>
              </a:rPr>
              <a:t>EF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61942" y="2381417"/>
            <a:ext cx="633827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3464"/>
            <a:r>
              <a:rPr lang="en-IN" dirty="0">
                <a:solidFill>
                  <a:prstClr val="white"/>
                </a:solidFill>
                <a:latin typeface="Century Schoolbook" pitchFamily="18" charset="0"/>
              </a:rPr>
              <a:t>FG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924986" y="963785"/>
            <a:ext cx="2661264" cy="261847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9896" y="1288978"/>
            <a:ext cx="2622350" cy="252488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496793" y="961416"/>
            <a:ext cx="1783471" cy="28803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>
              <a:solidFill>
                <a:prstClr val="white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33906" y="1275561"/>
            <a:ext cx="1871039" cy="261847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>
              <a:solidFill>
                <a:prstClr val="white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71758" y="687404"/>
            <a:ext cx="2811837" cy="241767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>
              <a:solidFill>
                <a:prstClr val="white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256435" y="688777"/>
            <a:ext cx="3509506" cy="23804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>
              <a:solidFill>
                <a:prstClr val="white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034417" y="691607"/>
            <a:ext cx="1776354" cy="239418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>
              <a:solidFill>
                <a:prstClr val="white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62556" y="975205"/>
            <a:ext cx="545682" cy="23804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>
              <a:solidFill>
                <a:prstClr val="white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91666" y="656377"/>
            <a:ext cx="1547279" cy="259254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>
              <a:solidFill>
                <a:prstClr val="white"/>
              </a:solidFill>
            </a:endParaRPr>
          </a:p>
        </p:txBody>
      </p:sp>
      <p:sp>
        <p:nvSpPr>
          <p:cNvPr id="18" name="Text Box 26"/>
          <p:cNvSpPr txBox="1">
            <a:spLocks noChangeArrowheads="1"/>
          </p:cNvSpPr>
          <p:nvPr/>
        </p:nvSpPr>
        <p:spPr bwMode="auto">
          <a:xfrm>
            <a:off x="510607" y="659552"/>
            <a:ext cx="8079126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defTabSz="913464">
              <a:lnSpc>
                <a:spcPct val="75000"/>
              </a:lnSpc>
              <a:spcBef>
                <a:spcPct val="50000"/>
              </a:spcBef>
            </a:pPr>
            <a:r>
              <a:rPr lang="en-US" sz="1600" dirty="0" smtClean="0">
                <a:solidFill>
                  <a:prstClr val="white"/>
                </a:solidFill>
                <a:latin typeface="Century Schoolbook" pitchFamily="18" charset="0"/>
              </a:rPr>
              <a:t>The </a:t>
            </a:r>
            <a:r>
              <a:rPr lang="en-US" sz="1600" dirty="0">
                <a:solidFill>
                  <a:prstClr val="white"/>
                </a:solidFill>
                <a:latin typeface="Century Schoolbook" pitchFamily="18" charset="0"/>
              </a:rPr>
              <a:t>ratio of the intercepts made on a transversal by </a:t>
            </a:r>
            <a:r>
              <a:rPr lang="en-US" sz="1600" dirty="0" smtClean="0">
                <a:solidFill>
                  <a:prstClr val="white"/>
                </a:solidFill>
                <a:latin typeface="Century Schoolbook" pitchFamily="18" charset="0"/>
              </a:rPr>
              <a:t>three parallel </a:t>
            </a:r>
            <a:endParaRPr lang="en-US" sz="1600" dirty="0">
              <a:solidFill>
                <a:prstClr val="white"/>
              </a:solidFill>
              <a:latin typeface="Century Schoolbook" pitchFamily="18" charset="0"/>
            </a:endParaRPr>
          </a:p>
          <a:p>
            <a:pPr defTabSz="913464">
              <a:lnSpc>
                <a:spcPct val="75000"/>
              </a:lnSpc>
              <a:spcBef>
                <a:spcPct val="50000"/>
              </a:spcBef>
            </a:pPr>
            <a:r>
              <a:rPr lang="en-US" sz="1600" dirty="0" smtClean="0">
                <a:solidFill>
                  <a:prstClr val="white"/>
                </a:solidFill>
                <a:latin typeface="Century Schoolbook" pitchFamily="18" charset="0"/>
              </a:rPr>
              <a:t>lines </a:t>
            </a:r>
            <a:r>
              <a:rPr lang="en-US" sz="1600" dirty="0">
                <a:solidFill>
                  <a:prstClr val="white"/>
                </a:solidFill>
                <a:latin typeface="Century Schoolbook" pitchFamily="18" charset="0"/>
              </a:rPr>
              <a:t>is equal to</a:t>
            </a:r>
            <a:r>
              <a:rPr lang="en-US" sz="1600" dirty="0" smtClean="0">
                <a:solidFill>
                  <a:prstClr val="white"/>
                </a:solidFill>
                <a:latin typeface="Century Schoolbook" pitchFamily="18" charset="0"/>
              </a:rPr>
              <a:t> </a:t>
            </a:r>
            <a:r>
              <a:rPr lang="en-US" sz="1600" dirty="0">
                <a:solidFill>
                  <a:prstClr val="white"/>
                </a:solidFill>
                <a:latin typeface="Century Schoolbook" pitchFamily="18" charset="0"/>
              </a:rPr>
              <a:t>the ratio of the corresponding intercepts made </a:t>
            </a:r>
            <a:endParaRPr lang="en-US" sz="1600" dirty="0" smtClean="0">
              <a:solidFill>
                <a:prstClr val="white"/>
              </a:solidFill>
              <a:latin typeface="Century Schoolbook" pitchFamily="18" charset="0"/>
            </a:endParaRPr>
          </a:p>
          <a:p>
            <a:pPr defTabSz="913464">
              <a:lnSpc>
                <a:spcPct val="75000"/>
              </a:lnSpc>
              <a:spcBef>
                <a:spcPct val="50000"/>
              </a:spcBef>
            </a:pPr>
            <a:r>
              <a:rPr lang="en-US" sz="1600" dirty="0" smtClean="0">
                <a:solidFill>
                  <a:prstClr val="white"/>
                </a:solidFill>
                <a:latin typeface="Century Schoolbook" pitchFamily="18" charset="0"/>
              </a:rPr>
              <a:t>on any </a:t>
            </a:r>
            <a:r>
              <a:rPr lang="en-US" sz="1600" dirty="0">
                <a:solidFill>
                  <a:prstClr val="white"/>
                </a:solidFill>
                <a:latin typeface="Century Schoolbook" pitchFamily="18" charset="0"/>
              </a:rPr>
              <a:t>other transversal by the same parallel lines.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957270" y="2890313"/>
            <a:ext cx="3600000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940720" y="3461441"/>
            <a:ext cx="3600000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41120" y="2697973"/>
            <a:ext cx="25680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3464"/>
            <a:r>
              <a:rPr lang="en-IN" sz="2000" i="1" dirty="0">
                <a:solidFill>
                  <a:prstClr val="white"/>
                </a:solidFill>
                <a:latin typeface="Bookman Old Style" pitchFamily="18" charset="0"/>
              </a:rPr>
              <a:t>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21024" y="3262317"/>
            <a:ext cx="41069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3464"/>
            <a:r>
              <a:rPr lang="en-IN" sz="2000" i="1" dirty="0">
                <a:solidFill>
                  <a:prstClr val="white"/>
                </a:solidFill>
                <a:latin typeface="Bookman Old Style" pitchFamily="18" charset="0"/>
              </a:rPr>
              <a:t>m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940720" y="4034187"/>
            <a:ext cx="3600000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31072" y="3828333"/>
            <a:ext cx="34336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3464"/>
            <a:r>
              <a:rPr lang="en-IN" sz="2000" i="1" dirty="0">
                <a:solidFill>
                  <a:prstClr val="white"/>
                </a:solidFill>
                <a:latin typeface="Bookman Old Style" pitchFamily="18" charset="0"/>
              </a:rPr>
              <a:t>n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60800" y="2363699"/>
            <a:ext cx="648816" cy="243076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94387" y="2135099"/>
            <a:ext cx="32252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3464"/>
            <a:r>
              <a:rPr lang="en-IN" sz="2000" i="1" dirty="0">
                <a:solidFill>
                  <a:prstClr val="white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79572" y="2548941"/>
            <a:ext cx="35458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3464"/>
            <a:r>
              <a:rPr lang="en-IN" sz="2000" dirty="0">
                <a:solidFill>
                  <a:prstClr val="white"/>
                </a:solidFill>
                <a:latin typeface="Bookman Old Style" pitchFamily="18" charset="0"/>
              </a:rPr>
              <a:t>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07674" y="3072003"/>
            <a:ext cx="38985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3464"/>
            <a:r>
              <a:rPr lang="en-IN" sz="2000" dirty="0">
                <a:solidFill>
                  <a:prstClr val="white"/>
                </a:solidFill>
                <a:latin typeface="Bookman Old Style" pitchFamily="18" charset="0"/>
              </a:rPr>
              <a:t>Q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64964" y="3704291"/>
            <a:ext cx="36901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3464"/>
            <a:r>
              <a:rPr lang="en-IN" sz="2000" dirty="0">
                <a:solidFill>
                  <a:prstClr val="white"/>
                </a:solidFill>
                <a:latin typeface="Bookman Old Style" pitchFamily="18" charset="0"/>
              </a:rPr>
              <a:t>R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6589804" y="2834966"/>
            <a:ext cx="3031584" cy="729649"/>
            <a:chOff x="6518582" y="1835221"/>
            <a:chExt cx="3031584" cy="729649"/>
          </a:xfrm>
        </p:grpSpPr>
        <p:sp>
          <p:nvSpPr>
            <p:cNvPr id="31" name="Rounded Rectangle 30"/>
            <p:cNvSpPr/>
            <p:nvPr/>
          </p:nvSpPr>
          <p:spPr>
            <a:xfrm>
              <a:off x="6518582" y="1835222"/>
              <a:ext cx="1999929" cy="729648"/>
            </a:xfrm>
            <a:prstGeom prst="round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3464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11496" y="1835221"/>
              <a:ext cx="2738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464"/>
              <a:r>
                <a:rPr lang="en-IN" dirty="0">
                  <a:solidFill>
                    <a:prstClr val="black"/>
                  </a:solidFill>
                  <a:latin typeface="Bookman Old Style" pitchFamily="18" charset="0"/>
                </a:rPr>
                <a:t>Intercepts on </a:t>
              </a:r>
              <a:r>
                <a:rPr lang="en-IN" i="1" dirty="0">
                  <a:solidFill>
                    <a:prstClr val="black"/>
                  </a:solidFill>
                  <a:latin typeface="Bookman Old Style" pitchFamily="18" charset="0"/>
                </a:rPr>
                <a:t>x</a:t>
              </a:r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 flipV="1">
            <a:off x="2667738" y="2357907"/>
            <a:ext cx="648816" cy="2430760"/>
          </a:xfrm>
          <a:prstGeom prst="straightConnector1">
            <a:avLst/>
          </a:prstGeom>
          <a:ln w="38100">
            <a:solidFill>
              <a:srgbClr val="0000FF"/>
            </a:solidFill>
            <a:headEnd type="arrow"/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939270" y="2890313"/>
            <a:ext cx="3636000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1924400" y="3457661"/>
            <a:ext cx="3636000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-300000" flipV="1">
            <a:off x="2970843" y="2892107"/>
            <a:ext cx="220119" cy="605406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glow rad="101600">
              <a:srgbClr val="92D050">
                <a:alpha val="6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bliqueTopLeft"/>
            <a:lightRig rig="threePt" dir="t"/>
          </a:scene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678107" y="3154979"/>
            <a:ext cx="559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464"/>
            <a:r>
              <a:rPr lang="en-IN" sz="2000" dirty="0">
                <a:solidFill>
                  <a:srgbClr val="0000FF"/>
                </a:solidFill>
                <a:latin typeface="Bookman Old Style" pitchFamily="18" charset="0"/>
              </a:rPr>
              <a:t>PQ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949262" y="3463562"/>
            <a:ext cx="3600000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936590" y="4037627"/>
            <a:ext cx="3636000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-300000" flipV="1">
            <a:off x="2832699" y="3456451"/>
            <a:ext cx="220119" cy="605406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glow rad="101600">
              <a:srgbClr val="92D050">
                <a:alpha val="6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bliqueTopLeft"/>
            <a:lightRig rig="threePt" dir="t"/>
          </a:scene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2972434" y="3410411"/>
            <a:ext cx="108000" cy="108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defTabSz="913464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367730" y="3146194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464"/>
            <a:r>
              <a:rPr lang="en-IN" sz="2000" dirty="0">
                <a:solidFill>
                  <a:srgbClr val="0000FF"/>
                </a:solidFill>
                <a:latin typeface="Bookman Old Style" pitchFamily="18" charset="0"/>
              </a:rPr>
              <a:t>QR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1957270" y="2890313"/>
            <a:ext cx="3600000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1945760" y="4036090"/>
            <a:ext cx="3600000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-300000" flipV="1">
            <a:off x="2972523" y="2892107"/>
            <a:ext cx="220119" cy="605406"/>
          </a:xfrm>
          <a:prstGeom prst="line">
            <a:avLst/>
          </a:prstGeom>
          <a:ln w="3810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bliqueTopLeft"/>
            <a:lightRig rig="threePt" dir="t"/>
          </a:scene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-300000" flipV="1">
            <a:off x="2814283" y="3456451"/>
            <a:ext cx="220119" cy="605406"/>
          </a:xfrm>
          <a:prstGeom prst="line">
            <a:avLst/>
          </a:prstGeom>
          <a:ln w="3810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bliqueTopLeft"/>
            <a:lightRig rig="threePt" dir="t"/>
          </a:scene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029964" y="3146194"/>
            <a:ext cx="559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464"/>
            <a:r>
              <a:rPr lang="en-IN" sz="2000" dirty="0">
                <a:solidFill>
                  <a:srgbClr val="0000FF"/>
                </a:solidFill>
                <a:latin typeface="Bookman Old Style" pitchFamily="18" charset="0"/>
              </a:rPr>
              <a:t>PR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H="1" flipV="1">
            <a:off x="4439478" y="2358763"/>
            <a:ext cx="300145" cy="2429904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473952" y="2130163"/>
            <a:ext cx="33855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3464"/>
            <a:r>
              <a:rPr lang="en-IN" sz="2000" i="1" dirty="0">
                <a:solidFill>
                  <a:prstClr val="white"/>
                </a:solidFill>
                <a:latin typeface="Bookman Old Style" pitchFamily="18" charset="0"/>
              </a:rPr>
              <a:t>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446690" y="2552163"/>
            <a:ext cx="36901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3464"/>
            <a:r>
              <a:rPr lang="en-IN" sz="2000" dirty="0">
                <a:solidFill>
                  <a:prstClr val="white"/>
                </a:solidFill>
                <a:latin typeface="Bookman Old Style" pitchFamily="18" charset="0"/>
              </a:rPr>
              <a:t>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500832" y="3090577"/>
            <a:ext cx="35939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3464"/>
            <a:r>
              <a:rPr lang="en-IN" sz="2000" dirty="0">
                <a:solidFill>
                  <a:prstClr val="white"/>
                </a:solidFill>
                <a:latin typeface="Bookman Old Style" pitchFamily="18" charset="0"/>
              </a:rPr>
              <a:t>F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87696" y="3697465"/>
            <a:ext cx="38985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3464"/>
            <a:r>
              <a:rPr lang="en-IN" sz="2000" dirty="0">
                <a:solidFill>
                  <a:prstClr val="white"/>
                </a:solidFill>
                <a:latin typeface="Bookman Old Style" pitchFamily="18" charset="0"/>
              </a:rPr>
              <a:t>G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6587281" y="1973677"/>
            <a:ext cx="3064604" cy="742349"/>
            <a:chOff x="6518582" y="1822521"/>
            <a:chExt cx="3064604" cy="742349"/>
          </a:xfrm>
        </p:grpSpPr>
        <p:sp>
          <p:nvSpPr>
            <p:cNvPr id="63" name="Rounded Rectangle 62"/>
            <p:cNvSpPr/>
            <p:nvPr/>
          </p:nvSpPr>
          <p:spPr>
            <a:xfrm>
              <a:off x="6518582" y="1835222"/>
              <a:ext cx="1999929" cy="729648"/>
            </a:xfrm>
            <a:prstGeom prst="round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3464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844516" y="1822521"/>
              <a:ext cx="2738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464"/>
              <a:r>
                <a:rPr lang="en-IN" dirty="0">
                  <a:solidFill>
                    <a:prstClr val="black"/>
                  </a:solidFill>
                  <a:latin typeface="Bookman Old Style" pitchFamily="18" charset="0"/>
                </a:rPr>
                <a:t>Intercepts on </a:t>
              </a:r>
              <a:r>
                <a:rPr lang="en-IN" i="1" dirty="0">
                  <a:solidFill>
                    <a:prstClr val="black"/>
                  </a:solidFill>
                  <a:latin typeface="Bookman Old Style" pitchFamily="18" charset="0"/>
                </a:rPr>
                <a:t>y</a:t>
              </a:r>
            </a:p>
          </p:txBody>
        </p:sp>
      </p:grpSp>
      <p:cxnSp>
        <p:nvCxnSpPr>
          <p:cNvPr id="65" name="Straight Arrow Connector 64"/>
          <p:cNvCxnSpPr/>
          <p:nvPr/>
        </p:nvCxnSpPr>
        <p:spPr>
          <a:xfrm flipH="1" flipV="1">
            <a:off x="4448984" y="2366283"/>
            <a:ext cx="300145" cy="2429904"/>
          </a:xfrm>
          <a:prstGeom prst="straightConnector1">
            <a:avLst/>
          </a:prstGeom>
          <a:ln w="38100">
            <a:solidFill>
              <a:srgbClr val="0000FF"/>
            </a:solidFill>
            <a:headEnd type="arrow"/>
            <a:tailEnd type="arrow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922432" y="3466961"/>
            <a:ext cx="3636000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1939270" y="2890313"/>
            <a:ext cx="3636000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72" idx="4"/>
          </p:cNvCxnSpPr>
          <p:nvPr/>
        </p:nvCxnSpPr>
        <p:spPr>
          <a:xfrm flipH="1" flipV="1">
            <a:off x="4515056" y="2895507"/>
            <a:ext cx="75856" cy="626256"/>
          </a:xfrm>
          <a:prstGeom prst="line">
            <a:avLst/>
          </a:prstGeom>
          <a:ln w="38100"/>
          <a:scene3d>
            <a:camera prst="obliqueTopLeft"/>
            <a:lightRig rig="threePt" dir="t"/>
          </a:scene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4536912" y="3413763"/>
            <a:ext cx="108000" cy="108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defTabSz="913464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847526" y="2182017"/>
            <a:ext cx="543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464"/>
            <a:r>
              <a:rPr lang="en-IN" sz="2000" dirty="0">
                <a:solidFill>
                  <a:srgbClr val="0000FF"/>
                </a:solidFill>
                <a:latin typeface="Bookman Old Style" pitchFamily="18" charset="0"/>
              </a:rPr>
              <a:t>EF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1947440" y="4034187"/>
            <a:ext cx="3600000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1942894" y="3464276"/>
            <a:ext cx="3600000" cy="0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arrow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32" idx="4"/>
          </p:cNvCxnSpPr>
          <p:nvPr/>
        </p:nvCxnSpPr>
        <p:spPr>
          <a:xfrm flipH="1" flipV="1">
            <a:off x="4581192" y="3458171"/>
            <a:ext cx="75856" cy="626256"/>
          </a:xfrm>
          <a:prstGeom prst="line">
            <a:avLst/>
          </a:prstGeom>
          <a:ln w="38100"/>
          <a:scene3d>
            <a:camera prst="obliqueTopLeft"/>
            <a:lightRig rig="threePt" dir="t"/>
          </a:scene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405836" y="2179621"/>
            <a:ext cx="559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464"/>
            <a:r>
              <a:rPr lang="en-IN" sz="2000" dirty="0">
                <a:solidFill>
                  <a:srgbClr val="0000FF"/>
                </a:solidFill>
                <a:latin typeface="Bookman Old Style" pitchFamily="18" charset="0"/>
              </a:rPr>
              <a:t>FG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1957270" y="2890313"/>
            <a:ext cx="3600000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1938752" y="4040836"/>
            <a:ext cx="3600000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4516736" y="2895507"/>
            <a:ext cx="75856" cy="626256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glow rad="101600">
              <a:srgbClr val="92D050">
                <a:alpha val="6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bliqueTopLeft"/>
            <a:lightRig rig="threePt" dir="t"/>
          </a:scene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133" idx="4"/>
          </p:cNvCxnSpPr>
          <p:nvPr/>
        </p:nvCxnSpPr>
        <p:spPr>
          <a:xfrm flipH="1" flipV="1">
            <a:off x="4582872" y="3458171"/>
            <a:ext cx="75856" cy="626256"/>
          </a:xfrm>
          <a:prstGeom prst="line">
            <a:avLst/>
          </a:prstGeom>
          <a:ln w="38100">
            <a:solidFill>
              <a:srgbClr val="00B050"/>
            </a:solidFill>
          </a:ln>
          <a:effectLst>
            <a:glow rad="101600">
              <a:srgbClr val="92D050">
                <a:alpha val="60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bliqueTopLeft"/>
            <a:lightRig rig="threePt" dir="t"/>
          </a:scene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8017782" y="2189669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464"/>
            <a:r>
              <a:rPr lang="en-IN" sz="2000" dirty="0">
                <a:solidFill>
                  <a:srgbClr val="0000FF"/>
                </a:solidFill>
                <a:latin typeface="Bookman Old Style" pitchFamily="18" charset="0"/>
              </a:rPr>
              <a:t>EG</a:t>
            </a:r>
          </a:p>
        </p:txBody>
      </p:sp>
      <p:cxnSp>
        <p:nvCxnSpPr>
          <p:cNvPr id="100" name="Straight Connector 99"/>
          <p:cNvCxnSpPr/>
          <p:nvPr/>
        </p:nvCxnSpPr>
        <p:spPr>
          <a:xfrm>
            <a:off x="582821" y="3154863"/>
            <a:ext cx="30800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14594" y="2853962"/>
            <a:ext cx="4475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464"/>
            <a:r>
              <a:rPr lang="en-IN" dirty="0">
                <a:solidFill>
                  <a:prstClr val="white"/>
                </a:solidFill>
                <a:latin typeface="Century Schoolbook" pitchFamily="18" charset="0"/>
              </a:rPr>
              <a:t>QR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14019" y="3118919"/>
            <a:ext cx="4251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464"/>
            <a:r>
              <a:rPr lang="en-IN" dirty="0">
                <a:solidFill>
                  <a:prstClr val="white"/>
                </a:solidFill>
                <a:latin typeface="Century Schoolbook" pitchFamily="18" charset="0"/>
              </a:rPr>
              <a:t>PR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001597" y="3004822"/>
            <a:ext cx="288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464"/>
            <a:r>
              <a:rPr lang="en-IN" dirty="0">
                <a:solidFill>
                  <a:prstClr val="white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366419" y="2873012"/>
            <a:ext cx="4331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464"/>
            <a:r>
              <a:rPr lang="en-IN" dirty="0">
                <a:solidFill>
                  <a:prstClr val="white"/>
                </a:solidFill>
                <a:latin typeface="Century Schoolbook" pitchFamily="18" charset="0"/>
              </a:rPr>
              <a:t>FG</a:t>
            </a:r>
          </a:p>
        </p:txBody>
      </p:sp>
      <p:cxnSp>
        <p:nvCxnSpPr>
          <p:cNvPr id="108" name="Straight Connector 107"/>
          <p:cNvCxnSpPr/>
          <p:nvPr/>
        </p:nvCxnSpPr>
        <p:spPr>
          <a:xfrm>
            <a:off x="1442698" y="3154863"/>
            <a:ext cx="2872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1366474" y="3118919"/>
            <a:ext cx="4475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464"/>
            <a:r>
              <a:rPr lang="en-IN" dirty="0">
                <a:solidFill>
                  <a:prstClr val="white"/>
                </a:solidFill>
                <a:latin typeface="Century Schoolbook" pitchFamily="18" charset="0"/>
              </a:rPr>
              <a:t>EG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518940" y="3674726"/>
            <a:ext cx="440294" cy="568224"/>
            <a:chOff x="2497444" y="1574180"/>
            <a:chExt cx="440294" cy="568224"/>
          </a:xfrm>
        </p:grpSpPr>
        <p:sp>
          <p:nvSpPr>
            <p:cNvPr id="119" name="Rectangle 118"/>
            <p:cNvSpPr/>
            <p:nvPr/>
          </p:nvSpPr>
          <p:spPr>
            <a:xfrm>
              <a:off x="2503004" y="1574180"/>
              <a:ext cx="434734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  <a:latin typeface="Century Schoolbook" pitchFamily="18" charset="0"/>
                </a:rPr>
                <a:t>PQ</a:t>
              </a:r>
              <a:endParaRPr lang="en-IN" dirty="0">
                <a:solidFill>
                  <a:prstClr val="white"/>
                </a:solidFill>
                <a:latin typeface="Century Schoolbook" pitchFamily="18" charset="0"/>
              </a:endParaRPr>
            </a:p>
          </p:txBody>
        </p:sp>
        <p:cxnSp>
          <p:nvCxnSpPr>
            <p:cNvPr id="120" name="Straight Connector 119"/>
            <p:cNvCxnSpPr/>
            <p:nvPr/>
          </p:nvCxnSpPr>
          <p:spPr>
            <a:xfrm>
              <a:off x="2572068" y="1868070"/>
              <a:ext cx="28728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ectangle 120"/>
            <p:cNvSpPr/>
            <p:nvPr/>
          </p:nvSpPr>
          <p:spPr>
            <a:xfrm>
              <a:off x="2497444" y="1842322"/>
              <a:ext cx="425116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white"/>
                  </a:solidFill>
                  <a:latin typeface="Century Schoolbook" pitchFamily="18" charset="0"/>
                </a:rPr>
                <a:t>PR</a:t>
              </a:r>
              <a:endParaRPr lang="en-IN" dirty="0">
                <a:solidFill>
                  <a:prstClr val="white"/>
                </a:solidFill>
                <a:latin typeface="Century Schoolbook" pitchFamily="18" charset="0"/>
              </a:endParaRPr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1082019" y="3788980"/>
            <a:ext cx="288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464"/>
            <a:r>
              <a:rPr lang="en-IN" dirty="0">
                <a:solidFill>
                  <a:prstClr val="white"/>
                </a:solidFill>
                <a:latin typeface="Bookman Old Style" pitchFamily="18" charset="0"/>
              </a:rPr>
              <a:t>=</a:t>
            </a:r>
          </a:p>
        </p:txBody>
      </p:sp>
      <p:cxnSp>
        <p:nvCxnSpPr>
          <p:cNvPr id="123" name="Straight Connector 122"/>
          <p:cNvCxnSpPr/>
          <p:nvPr/>
        </p:nvCxnSpPr>
        <p:spPr>
          <a:xfrm>
            <a:off x="1465514" y="3939021"/>
            <a:ext cx="29015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1405895" y="3684894"/>
            <a:ext cx="4251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464"/>
            <a:r>
              <a:rPr lang="en-IN" dirty="0">
                <a:solidFill>
                  <a:prstClr val="white"/>
                </a:solidFill>
                <a:latin typeface="Century Schoolbook" pitchFamily="18" charset="0"/>
              </a:rPr>
              <a:t>EF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1398302" y="3900784"/>
            <a:ext cx="4475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464"/>
            <a:r>
              <a:rPr lang="en-IN" dirty="0">
                <a:solidFill>
                  <a:prstClr val="white"/>
                </a:solidFill>
                <a:latin typeface="Century Schoolbook" pitchFamily="18" charset="0"/>
              </a:rPr>
              <a:t>EG</a:t>
            </a:r>
          </a:p>
        </p:txBody>
      </p:sp>
      <p:sp>
        <p:nvSpPr>
          <p:cNvPr id="132" name="Oval 131"/>
          <p:cNvSpPr/>
          <p:nvPr/>
        </p:nvSpPr>
        <p:spPr>
          <a:xfrm>
            <a:off x="4603048" y="3976427"/>
            <a:ext cx="108000" cy="108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defTabSz="913464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604728" y="3976427"/>
            <a:ext cx="108000" cy="108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defTabSz="913464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4464904" y="2850243"/>
            <a:ext cx="108000" cy="108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defTabSz="913464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4466584" y="2850243"/>
            <a:ext cx="108000" cy="108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defTabSz="913464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2812522" y="3996523"/>
            <a:ext cx="108000" cy="108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defTabSz="913464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2804154" y="3996523"/>
            <a:ext cx="108000" cy="108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defTabSz="913464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3120626" y="2846067"/>
            <a:ext cx="108000" cy="108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defTabSz="913464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3112258" y="2846067"/>
            <a:ext cx="108000" cy="108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defTabSz="913464"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6805828" y="2946257"/>
            <a:ext cx="1051325" cy="1110073"/>
            <a:chOff x="7146408" y="2812848"/>
            <a:chExt cx="1051325" cy="1110073"/>
          </a:xfrm>
          <a:solidFill>
            <a:srgbClr val="002060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41" name="Circular Arrow 140"/>
            <p:cNvSpPr/>
            <p:nvPr/>
          </p:nvSpPr>
          <p:spPr>
            <a:xfrm rot="10800000">
              <a:off x="7146408" y="2812848"/>
              <a:ext cx="1051325" cy="1110073"/>
            </a:xfrm>
            <a:prstGeom prst="circularArrow">
              <a:avLst>
                <a:gd name="adj1" fmla="val 11611"/>
                <a:gd name="adj2" fmla="val 1142319"/>
                <a:gd name="adj3" fmla="val 20998543"/>
                <a:gd name="adj4" fmla="val 12128622"/>
                <a:gd name="adj5" fmla="val 12500"/>
              </a:avLst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3464"/>
              <a:endParaRPr lang="en-IN">
                <a:solidFill>
                  <a:srgbClr val="00B0F0"/>
                </a:solidFill>
              </a:endParaRPr>
            </a:p>
          </p:txBody>
        </p:sp>
        <p:sp>
          <p:nvSpPr>
            <p:cNvPr id="142" name="Circular Arrow 141"/>
            <p:cNvSpPr/>
            <p:nvPr/>
          </p:nvSpPr>
          <p:spPr>
            <a:xfrm rot="10800000" flipH="1">
              <a:off x="7146408" y="2812848"/>
              <a:ext cx="1051325" cy="1110073"/>
            </a:xfrm>
            <a:prstGeom prst="circularArrow">
              <a:avLst>
                <a:gd name="adj1" fmla="val 11611"/>
                <a:gd name="adj2" fmla="val 1142319"/>
                <a:gd name="adj3" fmla="val 20998543"/>
                <a:gd name="adj4" fmla="val 12128622"/>
                <a:gd name="adj5" fmla="val 12500"/>
              </a:avLst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3464"/>
              <a:endParaRPr lang="en-IN">
                <a:solidFill>
                  <a:srgbClr val="00B0F0"/>
                </a:solidFill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589768" y="2952804"/>
            <a:ext cx="950923" cy="1110073"/>
            <a:chOff x="7146408" y="2812848"/>
            <a:chExt cx="1051325" cy="1110073"/>
          </a:xfrm>
          <a:solidFill>
            <a:schemeClr val="accent6">
              <a:lumMod val="75000"/>
            </a:schemeClr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44" name="Circular Arrow 143"/>
            <p:cNvSpPr/>
            <p:nvPr/>
          </p:nvSpPr>
          <p:spPr>
            <a:xfrm rot="10800000">
              <a:off x="7146408" y="2812848"/>
              <a:ext cx="1051325" cy="1110073"/>
            </a:xfrm>
            <a:prstGeom prst="circularArrow">
              <a:avLst>
                <a:gd name="adj1" fmla="val 11611"/>
                <a:gd name="adj2" fmla="val 1142319"/>
                <a:gd name="adj3" fmla="val 20998543"/>
                <a:gd name="adj4" fmla="val 12128622"/>
                <a:gd name="adj5" fmla="val 12500"/>
              </a:avLst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3464"/>
              <a:endParaRPr lang="en-IN">
                <a:solidFill>
                  <a:srgbClr val="00B0F0"/>
                </a:solidFill>
              </a:endParaRPr>
            </a:p>
          </p:txBody>
        </p:sp>
        <p:sp>
          <p:nvSpPr>
            <p:cNvPr id="145" name="Circular Arrow 144"/>
            <p:cNvSpPr/>
            <p:nvPr/>
          </p:nvSpPr>
          <p:spPr>
            <a:xfrm rot="10800000" flipH="1">
              <a:off x="7146408" y="2812848"/>
              <a:ext cx="1051325" cy="1110073"/>
            </a:xfrm>
            <a:prstGeom prst="circularArrow">
              <a:avLst>
                <a:gd name="adj1" fmla="val 11611"/>
                <a:gd name="adj2" fmla="val 1142319"/>
                <a:gd name="adj3" fmla="val 20998543"/>
                <a:gd name="adj4" fmla="val 12128622"/>
                <a:gd name="adj5" fmla="val 12500"/>
              </a:avLst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3464"/>
              <a:endParaRPr lang="en-IN">
                <a:solidFill>
                  <a:srgbClr val="00B0F0"/>
                </a:solidFill>
              </a:endParaRP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6689447" y="2741209"/>
            <a:ext cx="1851244" cy="1726375"/>
            <a:chOff x="7146408" y="2812848"/>
            <a:chExt cx="1051325" cy="1169045"/>
          </a:xfrm>
          <a:solidFill>
            <a:schemeClr val="accent6">
              <a:lumMod val="75000"/>
            </a:schemeClr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47" name="Circular Arrow 146"/>
            <p:cNvSpPr/>
            <p:nvPr/>
          </p:nvSpPr>
          <p:spPr>
            <a:xfrm rot="10800000">
              <a:off x="7146408" y="2812848"/>
              <a:ext cx="1051325" cy="1110073"/>
            </a:xfrm>
            <a:prstGeom prst="circularArrow">
              <a:avLst>
                <a:gd name="adj1" fmla="val 11611"/>
                <a:gd name="adj2" fmla="val 1142319"/>
                <a:gd name="adj3" fmla="val 20998543"/>
                <a:gd name="adj4" fmla="val 12128622"/>
                <a:gd name="adj5" fmla="val 12500"/>
              </a:avLst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3464"/>
              <a:endParaRPr lang="en-IN">
                <a:solidFill>
                  <a:srgbClr val="00B0F0"/>
                </a:solidFill>
              </a:endParaRPr>
            </a:p>
          </p:txBody>
        </p:sp>
        <p:sp>
          <p:nvSpPr>
            <p:cNvPr id="148" name="Circular Arrow 147"/>
            <p:cNvSpPr/>
            <p:nvPr/>
          </p:nvSpPr>
          <p:spPr>
            <a:xfrm rot="10800000" flipH="1">
              <a:off x="7146408" y="2871820"/>
              <a:ext cx="1051325" cy="1110073"/>
            </a:xfrm>
            <a:prstGeom prst="circularArrow">
              <a:avLst>
                <a:gd name="adj1" fmla="val 11611"/>
                <a:gd name="adj2" fmla="val 1142319"/>
                <a:gd name="adj3" fmla="val 20998543"/>
                <a:gd name="adj4" fmla="val 12128622"/>
                <a:gd name="adj5" fmla="val 12500"/>
              </a:avLst>
            </a:prstGeom>
            <a:solidFill>
              <a:srgbClr val="00206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3464"/>
              <a:endParaRPr lang="en-IN">
                <a:solidFill>
                  <a:srgbClr val="00B0F0"/>
                </a:solidFill>
              </a:endParaRPr>
            </a:p>
          </p:txBody>
        </p:sp>
      </p:grpSp>
      <p:sp>
        <p:nvSpPr>
          <p:cNvPr id="151" name="Oval 150"/>
          <p:cNvSpPr/>
          <p:nvPr/>
        </p:nvSpPr>
        <p:spPr>
          <a:xfrm>
            <a:off x="4531040" y="3412907"/>
            <a:ext cx="108000" cy="108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defTabSz="913464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2" name="Oval 151"/>
          <p:cNvSpPr/>
          <p:nvPr/>
        </p:nvSpPr>
        <p:spPr>
          <a:xfrm>
            <a:off x="2967064" y="3400429"/>
            <a:ext cx="108000" cy="10800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defTabSz="913464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1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7" presetClass="emph" presetSubtype="0" repeatCount="3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3" dur="250" autoRev="1" fill="remov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14" dur="250" autoRev="1" fill="remov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15" dur="250" autoRev="1" fill="remov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autoRev="1" fill="remov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7" presetClass="emph" presetSubtype="0" repeatCount="3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8" dur="250" autoRev="1" fill="remove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19" dur="250" autoRev="1" fill="remove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20" dur="250" autoRev="1" fill="remove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250" autoRev="1" fill="remove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7" presetClass="emph" presetSubtype="0" repeatCount="3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24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25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7" presetClass="emph" presetSubtype="0" repeatCount="3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4" dur="2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65" dur="2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66" dur="2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7" dur="2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7" presetClass="emph" presetSubtype="0" repeatCount="3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9" dur="250" autoRev="1" fill="remov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70" dur="250" autoRev="1" fill="remov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71" dur="250" autoRev="1" fill="remov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250" autoRev="1" fill="remov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7" presetClass="emph" presetSubtype="0" repeatCount="3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4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75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76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7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27" presetClass="emph" presetSubtype="0" repeatCount="3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7" dur="250" autoRev="1" fill="remove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218" dur="250" autoRev="1" fill="remove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19" dur="250" autoRev="1" fill="remove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0" dur="250" autoRev="1" fill="remove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7" presetClass="emph" presetSubtype="0" repeatCount="3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2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223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24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5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27" presetClass="emph" presetSubtype="0" repeatCount="3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7" dur="250" autoRev="1" fill="remov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228" dur="250" autoRev="1" fill="remov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29" dur="250" autoRev="1" fill="remov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0" dur="250" autoRev="1" fill="remov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7" presetClass="emph" presetSubtype="0" repeatCount="3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2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233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34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5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500"/>
                            </p:stCondLst>
                            <p:childTnLst>
                              <p:par>
                                <p:cTn id="2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0"/>
                            </p:stCondLst>
                            <p:childTnLst>
                              <p:par>
                                <p:cTn id="28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500"/>
                            </p:stCondLst>
                            <p:childTnLst>
                              <p:par>
                                <p:cTn id="3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500"/>
                            </p:stCondLst>
                            <p:childTnLst>
                              <p:par>
                                <p:cTn id="3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500"/>
                            </p:stCondLst>
                            <p:childTnLst>
                              <p:par>
                                <p:cTn id="3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27" presetClass="emph" presetSubtype="0" repeatCount="3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5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366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367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8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27" presetClass="emph" presetSubtype="0" repeatCount="3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0" dur="250" autoRev="1" fill="remov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371" dur="250" autoRev="1" fill="remove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372" dur="250" autoRev="1" fill="remove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3" dur="250" autoRev="1" fill="remove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27" presetClass="emph" presetSubtype="0" repeatCount="3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5" dur="2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376" dur="2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377" dur="2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8" dur="2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8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4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27" presetClass="emph" presetSubtype="0" repeatCount="3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4" dur="250" autoRev="1" fill="remove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415" dur="250" autoRev="1" fill="remove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416" dur="250" autoRev="1" fill="remove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7" dur="250" autoRev="1" fill="remove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27" presetClass="emph" presetSubtype="0" repeatCount="3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9" dur="250" autoRev="1" fill="remove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420" dur="250" autoRev="1" fill="remove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421" dur="250" autoRev="1" fill="remove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2" dur="250" autoRev="1" fill="remove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27" presetClass="emph" presetSubtype="0" repeatCount="3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4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425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426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7" dur="250" autoRev="1" fill="remov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6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9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2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5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8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27" presetClass="emph" presetSubtype="0" repeatCount="3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7" dur="250" autoRev="1" fill="remove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468" dur="250" autoRev="1" fill="remove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469" dur="250" autoRev="1" fill="remove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0" dur="250" autoRev="1" fill="remove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27" presetClass="emph" presetSubtype="0" repeatCount="3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2" dur="250" autoRev="1" fill="remov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473" dur="250" autoRev="1" fill="remov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474" dur="250" autoRev="1" fill="remov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5" dur="250" autoRev="1" fill="remov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presetID="27" presetClass="emph" presetSubtype="0" repeatCount="3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7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478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479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0" dur="2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27" presetClass="emph" presetSubtype="0" repeatCount="3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2" dur="25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483" dur="25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484" dur="25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5" dur="25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2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5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8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1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4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7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0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10"/>
                            </p:stCondLst>
                            <p:childTnLst>
                              <p:par>
                                <p:cTn id="544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5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8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4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0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7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3" fill="hold">
                      <p:stCondLst>
                        <p:cond delay="indefinite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4" fill="hold">
                      <p:stCondLst>
                        <p:cond delay="indefinite"/>
                      </p:stCondLst>
                      <p:childTnLst>
                        <p:par>
                          <p:cTn id="585" fill="hold">
                            <p:stCondLst>
                              <p:cond delay="0"/>
                            </p:stCondLst>
                            <p:childTnLst>
                              <p:par>
                                <p:cTn id="5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8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9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2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8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1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4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4" fill="hold">
                      <p:stCondLst>
                        <p:cond delay="indefinite"/>
                      </p:stCondLst>
                      <p:childTnLst>
                        <p:par>
                          <p:cTn id="615" fill="hold">
                            <p:stCondLst>
                              <p:cond delay="0"/>
                            </p:stCondLst>
                            <p:childTnLst>
                              <p:par>
                                <p:cTn id="6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2" fill="hold">
                      <p:stCondLst>
                        <p:cond delay="indefinite"/>
                      </p:stCondLst>
                      <p:childTnLst>
                        <p:par>
                          <p:cTn id="623" fill="hold">
                            <p:stCondLst>
                              <p:cond delay="0"/>
                            </p:stCondLst>
                            <p:childTnLst>
                              <p:par>
                                <p:cTn id="6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6" fill="hold">
                      <p:stCondLst>
                        <p:cond delay="indefinite"/>
                      </p:stCondLst>
                      <p:childTnLst>
                        <p:par>
                          <p:cTn id="627" fill="hold">
                            <p:stCondLst>
                              <p:cond delay="0"/>
                            </p:stCondLst>
                            <p:childTnLst>
                              <p:par>
                                <p:cTn id="6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22" presetClass="entr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7" fill="hold">
                      <p:stCondLst>
                        <p:cond delay="indefinite"/>
                      </p:stCondLst>
                      <p:childTnLst>
                        <p:par>
                          <p:cTn id="648" fill="hold">
                            <p:stCondLst>
                              <p:cond delay="0"/>
                            </p:stCondLst>
                            <p:childTnLst>
                              <p:par>
                                <p:cTn id="649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2" presetID="22" presetClass="entr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8" fill="hold">
                      <p:stCondLst>
                        <p:cond delay="indefinite"/>
                      </p:stCondLst>
                      <p:childTnLst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2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3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5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6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9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1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4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5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8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5" presetID="2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4" fill="hold">
                      <p:stCondLst>
                        <p:cond delay="indefinite"/>
                      </p:stCondLst>
                      <p:childTnLst>
                        <p:par>
                          <p:cTn id="695" fill="hold">
                            <p:stCondLst>
                              <p:cond delay="0"/>
                            </p:stCondLst>
                            <p:childTnLst>
                              <p:par>
                                <p:cTn id="696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9" presetID="2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8" fill="hold">
                      <p:stCondLst>
                        <p:cond delay="indefinite"/>
                      </p:stCondLst>
                      <p:childTnLst>
                        <p:par>
                          <p:cTn id="709" fill="hold">
                            <p:stCondLst>
                              <p:cond delay="0"/>
                            </p:stCondLst>
                            <p:childTnLst>
                              <p:par>
                                <p:cTn id="7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10"/>
                            </p:stCondLst>
                            <p:childTnLst>
                              <p:par>
                                <p:cTn id="7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6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7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9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0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3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8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9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1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2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5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8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7" fill="hold">
                      <p:stCondLst>
                        <p:cond delay="indefinite"/>
                      </p:stCondLst>
                      <p:childTnLst>
                        <p:par>
                          <p:cTn id="748" fill="hold">
                            <p:stCondLst>
                              <p:cond delay="0"/>
                            </p:stCondLst>
                            <p:childTnLst>
                              <p:par>
                                <p:cTn id="7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2" fill="hold">
                      <p:stCondLst>
                        <p:cond delay="indefinite"/>
                      </p:stCondLst>
                      <p:childTnLst>
                        <p:par>
                          <p:cTn id="753" fill="hold">
                            <p:stCondLst>
                              <p:cond delay="0"/>
                            </p:stCondLst>
                            <p:childTnLst>
                              <p:par>
                                <p:cTn id="7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7" fill="hold">
                      <p:stCondLst>
                        <p:cond delay="indefinite"/>
                      </p:stCondLst>
                      <p:childTnLst>
                        <p:par>
                          <p:cTn id="758" fill="hold">
                            <p:stCondLst>
                              <p:cond delay="0"/>
                            </p:stCondLst>
                            <p:childTnLst>
                              <p:par>
                                <p:cTn id="759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2" presetID="22" presetClass="entr" presetSubtype="8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8" fill="hold">
                      <p:stCondLst>
                        <p:cond delay="indefinite"/>
                      </p:stCondLst>
                      <p:childTnLst>
                        <p:par>
                          <p:cTn id="769" fill="hold">
                            <p:stCondLst>
                              <p:cond delay="0"/>
                            </p:stCondLst>
                            <p:childTnLst>
                              <p:par>
                                <p:cTn id="770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3" presetID="22" presetClass="entr" presetSubtype="8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9" fill="hold">
                      <p:stCondLst>
                        <p:cond delay="indefinite"/>
                      </p:stCondLst>
                      <p:childTnLst>
                        <p:par>
                          <p:cTn id="780" fill="hold">
                            <p:stCondLst>
                              <p:cond delay="0"/>
                            </p:stCondLst>
                            <p:childTnLst>
                              <p:par>
                                <p:cTn id="7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10"/>
                            </p:stCondLst>
                            <p:childTnLst>
                              <p:par>
                                <p:cTn id="78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5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7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8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0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1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6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7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9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0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3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5" fill="hold">
                      <p:stCondLst>
                        <p:cond delay="indefinite"/>
                      </p:stCondLst>
                      <p:childTnLst>
                        <p:par>
                          <p:cTn id="806" fill="hold">
                            <p:stCondLst>
                              <p:cond delay="0"/>
                            </p:stCondLst>
                            <p:childTnLst>
                              <p:par>
                                <p:cTn id="807" presetID="22" presetClass="entr" presetSubtype="8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0" presetID="22" presetClass="entr" presetSubtype="8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9" fill="hold">
                      <p:stCondLst>
                        <p:cond delay="indefinite"/>
                      </p:stCondLst>
                      <p:childTnLst>
                        <p:par>
                          <p:cTn id="820" fill="hold">
                            <p:stCondLst>
                              <p:cond delay="0"/>
                            </p:stCondLst>
                            <p:childTnLst>
                              <p:par>
                                <p:cTn id="821" presetID="22" presetClass="entr" presetSubtype="8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4" presetID="22" presetClass="entr" presetSubtype="8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3" fill="hold">
                      <p:stCondLst>
                        <p:cond delay="indefinite"/>
                      </p:stCondLst>
                      <p:childTnLst>
                        <p:par>
                          <p:cTn id="834" fill="hold">
                            <p:stCondLst>
                              <p:cond delay="0"/>
                            </p:stCondLst>
                            <p:childTnLst>
                              <p:par>
                                <p:cTn id="8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7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8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0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1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9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0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2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3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6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9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1" grpId="0"/>
      <p:bldP spid="22" grpId="0"/>
      <p:bldP spid="24" grpId="0"/>
      <p:bldP spid="26" grpId="0"/>
      <p:bldP spid="27" grpId="0"/>
      <p:bldP spid="28" grpId="0"/>
      <p:bldP spid="29" grpId="0"/>
      <p:bldP spid="40" grpId="0"/>
      <p:bldP spid="47" grpId="0" animBg="1"/>
      <p:bldP spid="47" grpId="1" animBg="1"/>
      <p:bldP spid="48" grpId="0"/>
      <p:bldP spid="56" grpId="0"/>
      <p:bldP spid="58" grpId="0"/>
      <p:bldP spid="59" grpId="0"/>
      <p:bldP spid="60" grpId="0"/>
      <p:bldP spid="61" grpId="0"/>
      <p:bldP spid="72" grpId="0" animBg="1"/>
      <p:bldP spid="72" grpId="1" animBg="1"/>
      <p:bldP spid="72" grpId="2" animBg="1"/>
      <p:bldP spid="72" grpId="3" animBg="1"/>
      <p:bldP spid="72" grpId="4" animBg="1"/>
      <p:bldP spid="72" grpId="5" animBg="1"/>
      <p:bldP spid="72" grpId="6" animBg="1"/>
      <p:bldP spid="72" grpId="7" animBg="1"/>
      <p:bldP spid="72" grpId="8" animBg="1"/>
      <p:bldP spid="72" grpId="9" animBg="1"/>
      <p:bldP spid="73" grpId="0"/>
      <p:bldP spid="80" grpId="0"/>
      <p:bldP spid="88" grpId="0"/>
      <p:bldP spid="101" grpId="0"/>
      <p:bldP spid="102" grpId="0"/>
      <p:bldP spid="107" grpId="0"/>
      <p:bldP spid="112" grpId="0"/>
      <p:bldP spid="127" grpId="0"/>
      <p:bldP spid="131" grpId="0"/>
      <p:bldP spid="132" grpId="0" animBg="1"/>
      <p:bldP spid="132" grpId="1" animBg="1"/>
      <p:bldP spid="132" grpId="2" animBg="1"/>
      <p:bldP spid="132" grpId="3" animBg="1"/>
      <p:bldP spid="132" grpId="4" animBg="1"/>
      <p:bldP spid="132" grpId="5" animBg="1"/>
      <p:bldP spid="132" grpId="6" animBg="1"/>
      <p:bldP spid="132" grpId="7" animBg="1"/>
      <p:bldP spid="132" grpId="8" animBg="1"/>
      <p:bldP spid="132" grpId="9" animBg="1"/>
      <p:bldP spid="133" grpId="0" animBg="1"/>
      <p:bldP spid="133" grpId="1" animBg="1"/>
      <p:bldP spid="134" grpId="0" animBg="1"/>
      <p:bldP spid="134" grpId="1" animBg="1"/>
      <p:bldP spid="134" grpId="2" animBg="1"/>
      <p:bldP spid="134" grpId="3" animBg="1"/>
      <p:bldP spid="134" grpId="4" animBg="1"/>
      <p:bldP spid="134" grpId="5" animBg="1"/>
      <p:bldP spid="134" grpId="6" animBg="1"/>
      <p:bldP spid="134" grpId="7" animBg="1"/>
      <p:bldP spid="134" grpId="8" animBg="1"/>
      <p:bldP spid="134" grpId="9" animBg="1"/>
      <p:bldP spid="135" grpId="0" animBg="1"/>
      <p:bldP spid="135" grpId="1" animBg="1"/>
      <p:bldP spid="136" grpId="0" animBg="1"/>
      <p:bldP spid="136" grpId="1" animBg="1"/>
      <p:bldP spid="136" grpId="2" animBg="1"/>
      <p:bldP spid="136" grpId="3" animBg="1"/>
      <p:bldP spid="136" grpId="4" animBg="1"/>
      <p:bldP spid="136" grpId="5" animBg="1"/>
      <p:bldP spid="136" grpId="6" animBg="1"/>
      <p:bldP spid="136" grpId="7" animBg="1"/>
      <p:bldP spid="136" grpId="8" animBg="1"/>
      <p:bldP spid="136" grpId="9" animBg="1"/>
      <p:bldP spid="137" grpId="0" animBg="1"/>
      <p:bldP spid="137" grpId="1" animBg="1"/>
      <p:bldP spid="138" grpId="0" animBg="1"/>
      <p:bldP spid="138" grpId="1" animBg="1"/>
      <p:bldP spid="138" grpId="2" animBg="1"/>
      <p:bldP spid="138" grpId="3" animBg="1"/>
      <p:bldP spid="138" grpId="4" animBg="1"/>
      <p:bldP spid="138" grpId="5" animBg="1"/>
      <p:bldP spid="138" grpId="6" animBg="1"/>
      <p:bldP spid="138" grpId="7" animBg="1"/>
      <p:bldP spid="138" grpId="8" animBg="1"/>
      <p:bldP spid="138" grpId="9" animBg="1"/>
      <p:bldP spid="139" grpId="0" animBg="1"/>
      <p:bldP spid="139" grpId="1" animBg="1"/>
      <p:bldP spid="151" grpId="0" animBg="1"/>
      <p:bldP spid="151" grpId="1" animBg="1"/>
      <p:bldP spid="152" grpId="0" animBg="1"/>
      <p:bldP spid="152" grpId="1" animBg="1"/>
      <p:bldP spid="152" grpId="2" animBg="1"/>
      <p:bldP spid="152" grpId="3" animBg="1"/>
      <p:bldP spid="152" grpId="4" animBg="1"/>
      <p:bldP spid="152" grpId="5" animBg="1"/>
      <p:bldP spid="152" grpId="6" animBg="1"/>
      <p:bldP spid="152" grpId="7" animBg="1"/>
      <p:bldP spid="152" grpId="8" animBg="1"/>
      <p:bldP spid="152" grpId="9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Isosceles Triangle 44"/>
          <p:cNvSpPr/>
          <p:nvPr/>
        </p:nvSpPr>
        <p:spPr>
          <a:xfrm rot="10308719">
            <a:off x="6595813" y="1215166"/>
            <a:ext cx="1572840" cy="2269927"/>
          </a:xfrm>
          <a:custGeom>
            <a:avLst/>
            <a:gdLst>
              <a:gd name="connsiteX0" fmla="*/ 0 w 2471051"/>
              <a:gd name="connsiteY0" fmla="*/ 2316321 h 2316321"/>
              <a:gd name="connsiteX1" fmla="*/ 1176344 w 2471051"/>
              <a:gd name="connsiteY1" fmla="*/ 0 h 2316321"/>
              <a:gd name="connsiteX2" fmla="*/ 2471051 w 2471051"/>
              <a:gd name="connsiteY2" fmla="*/ 2316321 h 2316321"/>
              <a:gd name="connsiteX3" fmla="*/ 0 w 2471051"/>
              <a:gd name="connsiteY3" fmla="*/ 2316321 h 2316321"/>
              <a:gd name="connsiteX0" fmla="*/ 0 w 2471051"/>
              <a:gd name="connsiteY0" fmla="*/ 2340014 h 2340014"/>
              <a:gd name="connsiteX1" fmla="*/ 856973 w 2471051"/>
              <a:gd name="connsiteY1" fmla="*/ 0 h 2340014"/>
              <a:gd name="connsiteX2" fmla="*/ 2471051 w 2471051"/>
              <a:gd name="connsiteY2" fmla="*/ 2340014 h 2340014"/>
              <a:gd name="connsiteX3" fmla="*/ 0 w 2471051"/>
              <a:gd name="connsiteY3" fmla="*/ 2340014 h 2340014"/>
              <a:gd name="connsiteX0" fmla="*/ 0 w 1708906"/>
              <a:gd name="connsiteY0" fmla="*/ 2071246 h 2340014"/>
              <a:gd name="connsiteX1" fmla="*/ 94828 w 1708906"/>
              <a:gd name="connsiteY1" fmla="*/ 0 h 2340014"/>
              <a:gd name="connsiteX2" fmla="*/ 1708906 w 1708906"/>
              <a:gd name="connsiteY2" fmla="*/ 2340014 h 2340014"/>
              <a:gd name="connsiteX3" fmla="*/ 0 w 1708906"/>
              <a:gd name="connsiteY3" fmla="*/ 2071246 h 2340014"/>
              <a:gd name="connsiteX0" fmla="*/ 402075 w 1614078"/>
              <a:gd name="connsiteY0" fmla="*/ 2176138 h 2340014"/>
              <a:gd name="connsiteX1" fmla="*/ 0 w 1614078"/>
              <a:gd name="connsiteY1" fmla="*/ 0 h 2340014"/>
              <a:gd name="connsiteX2" fmla="*/ 1614078 w 1614078"/>
              <a:gd name="connsiteY2" fmla="*/ 2340014 h 2340014"/>
              <a:gd name="connsiteX3" fmla="*/ 402075 w 1614078"/>
              <a:gd name="connsiteY3" fmla="*/ 2176138 h 2340014"/>
              <a:gd name="connsiteX0" fmla="*/ 412979 w 1614078"/>
              <a:gd name="connsiteY0" fmla="*/ 2177707 h 2340014"/>
              <a:gd name="connsiteX1" fmla="*/ 0 w 1614078"/>
              <a:gd name="connsiteY1" fmla="*/ 0 h 2340014"/>
              <a:gd name="connsiteX2" fmla="*/ 1614078 w 1614078"/>
              <a:gd name="connsiteY2" fmla="*/ 2340014 h 2340014"/>
              <a:gd name="connsiteX3" fmla="*/ 412979 w 1614078"/>
              <a:gd name="connsiteY3" fmla="*/ 2177707 h 2340014"/>
              <a:gd name="connsiteX0" fmla="*/ 392738 w 1614078"/>
              <a:gd name="connsiteY0" fmla="*/ 2163664 h 2340014"/>
              <a:gd name="connsiteX1" fmla="*/ 0 w 1614078"/>
              <a:gd name="connsiteY1" fmla="*/ 0 h 2340014"/>
              <a:gd name="connsiteX2" fmla="*/ 1614078 w 1614078"/>
              <a:gd name="connsiteY2" fmla="*/ 2340014 h 2340014"/>
              <a:gd name="connsiteX3" fmla="*/ 392738 w 1614078"/>
              <a:gd name="connsiteY3" fmla="*/ 2163664 h 2340014"/>
              <a:gd name="connsiteX0" fmla="*/ 351500 w 1572840"/>
              <a:gd name="connsiteY0" fmla="*/ 2093577 h 2269927"/>
              <a:gd name="connsiteX1" fmla="*/ 0 w 1572840"/>
              <a:gd name="connsiteY1" fmla="*/ 0 h 2269927"/>
              <a:gd name="connsiteX2" fmla="*/ 1572840 w 1572840"/>
              <a:gd name="connsiteY2" fmla="*/ 2269927 h 2269927"/>
              <a:gd name="connsiteX3" fmla="*/ 351500 w 1572840"/>
              <a:gd name="connsiteY3" fmla="*/ 2093577 h 2269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2840" h="2269927">
                <a:moveTo>
                  <a:pt x="351500" y="2093577"/>
                </a:moveTo>
                <a:lnTo>
                  <a:pt x="0" y="0"/>
                </a:lnTo>
                <a:lnTo>
                  <a:pt x="1572840" y="2269927"/>
                </a:lnTo>
                <a:lnTo>
                  <a:pt x="351500" y="209357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Isosceles Triangle 43"/>
          <p:cNvSpPr/>
          <p:nvPr/>
        </p:nvSpPr>
        <p:spPr>
          <a:xfrm>
            <a:off x="5770546" y="1342367"/>
            <a:ext cx="2579053" cy="2033903"/>
          </a:xfrm>
          <a:custGeom>
            <a:avLst/>
            <a:gdLst>
              <a:gd name="connsiteX0" fmla="*/ 0 w 1366203"/>
              <a:gd name="connsiteY0" fmla="*/ 2008503 h 2008503"/>
              <a:gd name="connsiteX1" fmla="*/ 683102 w 1366203"/>
              <a:gd name="connsiteY1" fmla="*/ 0 h 2008503"/>
              <a:gd name="connsiteX2" fmla="*/ 1366203 w 1366203"/>
              <a:gd name="connsiteY2" fmla="*/ 2008503 h 2008503"/>
              <a:gd name="connsiteX3" fmla="*/ 0 w 1366203"/>
              <a:gd name="connsiteY3" fmla="*/ 2008503 h 2008503"/>
              <a:gd name="connsiteX0" fmla="*/ 0 w 2566353"/>
              <a:gd name="connsiteY0" fmla="*/ 2008503 h 2008503"/>
              <a:gd name="connsiteX1" fmla="*/ 683102 w 2566353"/>
              <a:gd name="connsiteY1" fmla="*/ 0 h 2008503"/>
              <a:gd name="connsiteX2" fmla="*/ 2566353 w 2566353"/>
              <a:gd name="connsiteY2" fmla="*/ 2003740 h 2008503"/>
              <a:gd name="connsiteX3" fmla="*/ 0 w 2566353"/>
              <a:gd name="connsiteY3" fmla="*/ 2008503 h 2008503"/>
              <a:gd name="connsiteX0" fmla="*/ 0 w 2566353"/>
              <a:gd name="connsiteY0" fmla="*/ 2033903 h 2033903"/>
              <a:gd name="connsiteX1" fmla="*/ 664052 w 2566353"/>
              <a:gd name="connsiteY1" fmla="*/ 0 h 2033903"/>
              <a:gd name="connsiteX2" fmla="*/ 2566353 w 2566353"/>
              <a:gd name="connsiteY2" fmla="*/ 2029140 h 2033903"/>
              <a:gd name="connsiteX3" fmla="*/ 0 w 2566353"/>
              <a:gd name="connsiteY3" fmla="*/ 2033903 h 2033903"/>
              <a:gd name="connsiteX0" fmla="*/ 0 w 2566353"/>
              <a:gd name="connsiteY0" fmla="*/ 2033903 h 2033903"/>
              <a:gd name="connsiteX1" fmla="*/ 670402 w 2566353"/>
              <a:gd name="connsiteY1" fmla="*/ 0 h 2033903"/>
              <a:gd name="connsiteX2" fmla="*/ 2566353 w 2566353"/>
              <a:gd name="connsiteY2" fmla="*/ 2029140 h 2033903"/>
              <a:gd name="connsiteX3" fmla="*/ 0 w 2566353"/>
              <a:gd name="connsiteY3" fmla="*/ 2033903 h 2033903"/>
              <a:gd name="connsiteX0" fmla="*/ 0 w 2579053"/>
              <a:gd name="connsiteY0" fmla="*/ 2033903 h 2033903"/>
              <a:gd name="connsiteX1" fmla="*/ 670402 w 2579053"/>
              <a:gd name="connsiteY1" fmla="*/ 0 h 2033903"/>
              <a:gd name="connsiteX2" fmla="*/ 2579053 w 2579053"/>
              <a:gd name="connsiteY2" fmla="*/ 2032315 h 2033903"/>
              <a:gd name="connsiteX3" fmla="*/ 0 w 2579053"/>
              <a:gd name="connsiteY3" fmla="*/ 2033903 h 2033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9053" h="2033903">
                <a:moveTo>
                  <a:pt x="0" y="2033903"/>
                </a:moveTo>
                <a:lnTo>
                  <a:pt x="670402" y="0"/>
                </a:lnTo>
                <a:lnTo>
                  <a:pt x="2579053" y="2032315"/>
                </a:lnTo>
                <a:lnTo>
                  <a:pt x="0" y="2033903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92534" y="1483239"/>
            <a:ext cx="575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Sol: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055574" y="1492952"/>
            <a:ext cx="1569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5898"/>
            <a:r>
              <a:rPr lang="de-DE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and EF </a:t>
            </a:r>
            <a:r>
              <a:rPr lang="de-DE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Symbol" pitchFamily="18" charset="2"/>
              </a:rPr>
              <a:t>||</a:t>
            </a:r>
            <a:r>
              <a:rPr lang="de-DE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 AB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216021" y="1854084"/>
            <a:ext cx="1021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EF 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Symbol" pitchFamily="18" charset="2"/>
              </a:rPr>
              <a:t>||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 </a:t>
            </a:r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DC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96498" y="3273344"/>
            <a:ext cx="511679" cy="650736"/>
            <a:chOff x="996498" y="3273344"/>
            <a:chExt cx="511679" cy="650736"/>
          </a:xfrm>
        </p:grpSpPr>
        <p:sp>
          <p:nvSpPr>
            <p:cNvPr id="102" name="TextBox 101"/>
            <p:cNvSpPr txBox="1"/>
            <p:nvPr/>
          </p:nvSpPr>
          <p:spPr>
            <a:xfrm>
              <a:off x="996498" y="3273344"/>
              <a:ext cx="4956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5898"/>
              <a:r>
                <a:rPr lang="en-US" sz="1600" b="1" dirty="0" smtClean="0">
                  <a:solidFill>
                    <a:srgbClr val="9BBB59">
                      <a:lumMod val="20000"/>
                      <a:lumOff val="80000"/>
                    </a:srgbClr>
                  </a:solidFill>
                  <a:latin typeface="Century Schoolbook" pitchFamily="18" charset="0"/>
                </a:rPr>
                <a:t>AE</a:t>
              </a:r>
              <a:endPara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996498" y="3585526"/>
              <a:ext cx="5116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5898"/>
              <a:r>
                <a:rPr lang="en-US" sz="1600" b="1" dirty="0" smtClean="0">
                  <a:solidFill>
                    <a:srgbClr val="9BBB59">
                      <a:lumMod val="20000"/>
                      <a:lumOff val="80000"/>
                    </a:srgbClr>
                  </a:solidFill>
                  <a:latin typeface="Century Schoolbook" pitchFamily="18" charset="0"/>
                </a:rPr>
                <a:t>ED</a:t>
              </a:r>
              <a:endPara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>
              <a:off x="1012934" y="3614101"/>
              <a:ext cx="462428" cy="0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1768023" y="3273344"/>
            <a:ext cx="516488" cy="650736"/>
            <a:chOff x="1768023" y="3273344"/>
            <a:chExt cx="516488" cy="650736"/>
          </a:xfrm>
        </p:grpSpPr>
        <p:sp>
          <p:nvSpPr>
            <p:cNvPr id="105" name="TextBox 104"/>
            <p:cNvSpPr txBox="1"/>
            <p:nvPr/>
          </p:nvSpPr>
          <p:spPr>
            <a:xfrm>
              <a:off x="1768023" y="3273344"/>
              <a:ext cx="5116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5898"/>
              <a:r>
                <a:rPr lang="en-US" sz="1600" b="1" dirty="0" smtClean="0">
                  <a:solidFill>
                    <a:srgbClr val="9BBB59">
                      <a:lumMod val="20000"/>
                      <a:lumOff val="80000"/>
                    </a:srgbClr>
                  </a:solidFill>
                  <a:latin typeface="Century Schoolbook" pitchFamily="18" charset="0"/>
                </a:rPr>
                <a:t>AG</a:t>
              </a:r>
              <a:endPara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768023" y="3585526"/>
              <a:ext cx="5164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5898"/>
              <a:r>
                <a:rPr lang="en-US" sz="1600" b="1" dirty="0" smtClean="0">
                  <a:solidFill>
                    <a:srgbClr val="9BBB59">
                      <a:lumMod val="20000"/>
                      <a:lumOff val="80000"/>
                    </a:srgbClr>
                  </a:solidFill>
                  <a:latin typeface="Century Schoolbook" pitchFamily="18" charset="0"/>
                </a:rPr>
                <a:t>GC</a:t>
              </a:r>
              <a:endPara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1784459" y="3614101"/>
              <a:ext cx="462428" cy="0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TextBox 107"/>
          <p:cNvSpPr txBox="1"/>
          <p:nvPr/>
        </p:nvSpPr>
        <p:spPr>
          <a:xfrm>
            <a:off x="1461144" y="342574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8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Bookman Old Style" pitchFamily="18" charset="0"/>
              </a:rPr>
              <a:t>=</a:t>
            </a:r>
            <a:endParaRPr lang="en-US" sz="1800" b="1" dirty="0">
              <a:solidFill>
                <a:srgbClr val="9BBB59">
                  <a:lumMod val="20000"/>
                  <a:lumOff val="8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657855" y="1854084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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508361" y="1854084"/>
            <a:ext cx="3876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 (Lines parallel to the same line </a:t>
            </a:r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are parallel 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to each other)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683255" y="2602427"/>
            <a:ext cx="1146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I</a:t>
            </a:r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n </a:t>
            </a:r>
            <a:r>
              <a:rPr lang="el-GR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</a:t>
            </a:r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ADC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,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1018360" y="2887443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EG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Symbol" pitchFamily="18" charset="2"/>
              </a:rPr>
              <a:t> || 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DC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266016" y="2887443"/>
            <a:ext cx="15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 (As EF 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Symbol" pitchFamily="18" charset="2"/>
              </a:rPr>
              <a:t>||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 DC)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503826" y="3434345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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642159" y="3425743"/>
            <a:ext cx="3667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…(1) [By Basic Proportionality    Theorem]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37357" y="3889134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In </a:t>
            </a:r>
            <a:r>
              <a:rPr lang="el-GR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</a:t>
            </a:r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CAB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,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09241" y="4230172"/>
            <a:ext cx="516488" cy="650736"/>
            <a:chOff x="1009241" y="4230172"/>
            <a:chExt cx="516488" cy="650736"/>
          </a:xfrm>
        </p:grpSpPr>
        <p:sp>
          <p:nvSpPr>
            <p:cNvPr id="120" name="TextBox 119"/>
            <p:cNvSpPr txBox="1"/>
            <p:nvPr/>
          </p:nvSpPr>
          <p:spPr>
            <a:xfrm>
              <a:off x="1009241" y="4230172"/>
              <a:ext cx="5164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5898"/>
              <a:r>
                <a:rPr lang="en-US" sz="1600" b="1" dirty="0" smtClean="0">
                  <a:solidFill>
                    <a:srgbClr val="9BBB59">
                      <a:lumMod val="20000"/>
                      <a:lumOff val="80000"/>
                    </a:srgbClr>
                  </a:solidFill>
                  <a:latin typeface="Century Schoolbook" pitchFamily="18" charset="0"/>
                </a:rPr>
                <a:t>CG</a:t>
              </a:r>
              <a:endPara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009241" y="4542354"/>
              <a:ext cx="5116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5898"/>
              <a:r>
                <a:rPr lang="en-US" sz="1600" b="1" dirty="0" smtClean="0">
                  <a:solidFill>
                    <a:srgbClr val="9BBB59">
                      <a:lumMod val="20000"/>
                      <a:lumOff val="80000"/>
                    </a:srgbClr>
                  </a:solidFill>
                  <a:latin typeface="Century Schoolbook" pitchFamily="18" charset="0"/>
                </a:rPr>
                <a:t>AG</a:t>
              </a:r>
              <a:endPara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1025677" y="4570929"/>
              <a:ext cx="462428" cy="0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780766" y="4230172"/>
            <a:ext cx="492443" cy="650736"/>
            <a:chOff x="1780766" y="4230172"/>
            <a:chExt cx="492443" cy="650736"/>
          </a:xfrm>
        </p:grpSpPr>
        <p:sp>
          <p:nvSpPr>
            <p:cNvPr id="123" name="TextBox 122"/>
            <p:cNvSpPr txBox="1"/>
            <p:nvPr/>
          </p:nvSpPr>
          <p:spPr>
            <a:xfrm>
              <a:off x="1780766" y="4230172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5898"/>
              <a:r>
                <a:rPr lang="en-US" sz="1600" b="1" dirty="0" smtClean="0">
                  <a:solidFill>
                    <a:srgbClr val="9BBB59">
                      <a:lumMod val="20000"/>
                      <a:lumOff val="80000"/>
                    </a:srgbClr>
                  </a:solidFill>
                  <a:latin typeface="Century Schoolbook" pitchFamily="18" charset="0"/>
                </a:rPr>
                <a:t>CF</a:t>
              </a:r>
              <a:endPara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780766" y="4542354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5898"/>
              <a:r>
                <a:rPr lang="en-US" sz="1600" b="1" dirty="0" smtClean="0">
                  <a:solidFill>
                    <a:srgbClr val="9BBB59">
                      <a:lumMod val="20000"/>
                      <a:lumOff val="80000"/>
                    </a:srgbClr>
                  </a:solidFill>
                  <a:latin typeface="Century Schoolbook" pitchFamily="18" charset="0"/>
                </a:rPr>
                <a:t>BF</a:t>
              </a:r>
              <a:endPara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endParaRPr>
            </a:p>
          </p:txBody>
        </p:sp>
        <p:cxnSp>
          <p:nvCxnSpPr>
            <p:cNvPr id="126" name="Straight Connector 125"/>
            <p:cNvCxnSpPr/>
            <p:nvPr/>
          </p:nvCxnSpPr>
          <p:spPr>
            <a:xfrm>
              <a:off x="1810781" y="4567754"/>
              <a:ext cx="462428" cy="0"/>
            </a:xfrm>
            <a:prstGeom prst="line">
              <a:avLst/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/>
          <p:cNvSpPr txBox="1"/>
          <p:nvPr/>
        </p:nvSpPr>
        <p:spPr>
          <a:xfrm>
            <a:off x="1473887" y="438257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=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5462614" y="1209267"/>
            <a:ext cx="3280184" cy="2554152"/>
            <a:chOff x="6472253" y="2475257"/>
            <a:chExt cx="2341242" cy="1334326"/>
          </a:xfrm>
        </p:grpSpPr>
        <p:sp>
          <p:nvSpPr>
            <p:cNvPr id="129" name="Trapezoid 128"/>
            <p:cNvSpPr/>
            <p:nvPr/>
          </p:nvSpPr>
          <p:spPr>
            <a:xfrm>
              <a:off x="6686549" y="2542897"/>
              <a:ext cx="1838325" cy="1061830"/>
            </a:xfrm>
            <a:prstGeom prst="trapezoid">
              <a:avLst>
                <a:gd name="adj" fmla="val 33073"/>
              </a:avLst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prstClr val="black"/>
                </a:solidFill>
              </a:endParaRPr>
            </a:p>
          </p:txBody>
        </p:sp>
        <p:cxnSp>
          <p:nvCxnSpPr>
            <p:cNvPr id="130" name="Straight Connector 129"/>
            <p:cNvCxnSpPr>
              <a:stCxn id="129" idx="1"/>
              <a:endCxn id="129" idx="3"/>
            </p:cNvCxnSpPr>
            <p:nvPr/>
          </p:nvCxnSpPr>
          <p:spPr>
            <a:xfrm>
              <a:off x="6926449" y="3073812"/>
              <a:ext cx="135852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ectangle 130"/>
            <p:cNvSpPr/>
            <p:nvPr/>
          </p:nvSpPr>
          <p:spPr>
            <a:xfrm>
              <a:off x="6919173" y="2475257"/>
              <a:ext cx="3209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5898"/>
              <a:r>
                <a:rPr lang="en-US" sz="1400" b="1" dirty="0" smtClean="0">
                  <a:solidFill>
                    <a:srgbClr val="FFC000"/>
                  </a:solidFill>
                  <a:latin typeface="Century Schoolbook" pitchFamily="18" charset="0"/>
                </a:rPr>
                <a:t>A</a:t>
              </a:r>
              <a:endParaRPr lang="en-US" sz="1400" b="1" dirty="0">
                <a:solidFill>
                  <a:srgbClr val="FFC000"/>
                </a:solidFill>
                <a:latin typeface="Century Schoolbook" pitchFamily="18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8105305" y="2491833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5898"/>
              <a:r>
                <a:rPr lang="en-US" sz="1400" b="1" dirty="0" smtClean="0">
                  <a:solidFill>
                    <a:srgbClr val="FFC000"/>
                  </a:solidFill>
                  <a:latin typeface="Century Schoolbook" pitchFamily="18" charset="0"/>
                </a:rPr>
                <a:t>B</a:t>
              </a:r>
              <a:endParaRPr lang="en-US" sz="1400" b="1" dirty="0">
                <a:solidFill>
                  <a:srgbClr val="FFC000"/>
                </a:solidFill>
                <a:latin typeface="Century Schoolbook" pitchFamily="18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6472253" y="3501806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5898"/>
              <a:r>
                <a:rPr lang="en-US" sz="1400" b="1" dirty="0" smtClean="0">
                  <a:solidFill>
                    <a:srgbClr val="FFC000"/>
                  </a:solidFill>
                  <a:latin typeface="Century Schoolbook" pitchFamily="18" charset="0"/>
                </a:rPr>
                <a:t>D</a:t>
              </a:r>
              <a:endParaRPr lang="en-US" sz="1400" b="1" dirty="0">
                <a:solidFill>
                  <a:srgbClr val="FFC000"/>
                </a:solidFill>
                <a:latin typeface="Century Schoolbook" pitchFamily="18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8489367" y="3497332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5898"/>
              <a:r>
                <a:rPr lang="en-US" sz="1400" b="1" dirty="0" smtClean="0">
                  <a:solidFill>
                    <a:srgbClr val="FFC000"/>
                  </a:solidFill>
                  <a:latin typeface="Century Schoolbook" pitchFamily="18" charset="0"/>
                </a:rPr>
                <a:t>C</a:t>
              </a:r>
              <a:endParaRPr lang="en-US" sz="1400" b="1" dirty="0">
                <a:solidFill>
                  <a:srgbClr val="FFC000"/>
                </a:solidFill>
                <a:latin typeface="Century Schoolbook" pitchFamily="18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683568" y="2958290"/>
              <a:ext cx="3209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5898"/>
              <a:r>
                <a:rPr lang="en-US" sz="1400" b="1" dirty="0" smtClean="0">
                  <a:solidFill>
                    <a:srgbClr val="FFC000"/>
                  </a:solidFill>
                  <a:latin typeface="Century Schoolbook" pitchFamily="18" charset="0"/>
                </a:rPr>
                <a:t>E</a:t>
              </a:r>
              <a:endParaRPr lang="en-US" sz="1400" b="1" dirty="0">
                <a:solidFill>
                  <a:srgbClr val="FFC000"/>
                </a:solidFill>
                <a:latin typeface="Century Schoolbook" pitchFamily="18" charset="0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8284974" y="2958291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5898"/>
              <a:r>
                <a:rPr lang="en-US" sz="1400" b="1" dirty="0" smtClean="0">
                  <a:solidFill>
                    <a:srgbClr val="FFC000"/>
                  </a:solidFill>
                  <a:latin typeface="Century Schoolbook" pitchFamily="18" charset="0"/>
                </a:rPr>
                <a:t>F</a:t>
              </a:r>
              <a:endParaRPr lang="en-US" sz="1400" b="1" dirty="0">
                <a:solidFill>
                  <a:srgbClr val="FFC000"/>
                </a:solidFill>
                <a:latin typeface="Century Schoolbook" pitchFamily="18" charset="0"/>
              </a:endParaRPr>
            </a:p>
          </p:txBody>
        </p:sp>
      </p:grpSp>
      <p:cxnSp>
        <p:nvCxnSpPr>
          <p:cNvPr id="157" name="Straight Connector 156"/>
          <p:cNvCxnSpPr/>
          <p:nvPr/>
        </p:nvCxnSpPr>
        <p:spPr>
          <a:xfrm>
            <a:off x="6442187" y="1338741"/>
            <a:ext cx="1896258" cy="2032540"/>
          </a:xfrm>
          <a:prstGeom prst="line">
            <a:avLst/>
          </a:prstGeom>
          <a:ln w="1905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79697" y="761363"/>
            <a:ext cx="36746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64" idx="2"/>
          </p:cNvCxnSpPr>
          <p:nvPr/>
        </p:nvCxnSpPr>
        <p:spPr>
          <a:xfrm>
            <a:off x="4813504" y="1027995"/>
            <a:ext cx="1986325" cy="63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/>
          <p:cNvSpPr/>
          <p:nvPr/>
        </p:nvSpPr>
        <p:spPr>
          <a:xfrm>
            <a:off x="1128241" y="1489000"/>
            <a:ext cx="135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5898"/>
            <a:r>
              <a:rPr lang="de-DE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AB </a:t>
            </a:r>
            <a:r>
              <a:rPr lang="de-DE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Symbol" pitchFamily="18" charset="2"/>
              </a:rPr>
              <a:t>||</a:t>
            </a:r>
            <a:r>
              <a:rPr lang="de-DE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 </a:t>
            </a:r>
            <a:r>
              <a:rPr lang="de-DE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DC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cxnSp>
        <p:nvCxnSpPr>
          <p:cNvPr id="161" name="Straight Connector 160"/>
          <p:cNvCxnSpPr/>
          <p:nvPr/>
        </p:nvCxnSpPr>
        <p:spPr>
          <a:xfrm>
            <a:off x="6442187" y="1338741"/>
            <a:ext cx="12107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5762866" y="3369841"/>
            <a:ext cx="257557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6098979" y="2355011"/>
            <a:ext cx="19270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5745938" y="3366344"/>
            <a:ext cx="26233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6088769" y="2359318"/>
            <a:ext cx="13335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7383300" y="2357480"/>
            <a:ext cx="6136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6454887" y="1351441"/>
            <a:ext cx="12107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41884" y="192141"/>
            <a:ext cx="1802353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u="sng" dirty="0" smtClean="0">
                <a:solidFill>
                  <a:srgbClr val="00FFFF"/>
                </a:solidFill>
                <a:latin typeface="Cambria"/>
              </a:rPr>
              <a:t>Solved Example :</a:t>
            </a:r>
            <a:endParaRPr lang="en-US" sz="1600" b="1" u="sng" dirty="0">
              <a:solidFill>
                <a:srgbClr val="00FFFF"/>
              </a:solidFill>
              <a:latin typeface="Cambri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51258" y="443932"/>
            <a:ext cx="8724491" cy="1140686"/>
            <a:chOff x="451258" y="443932"/>
            <a:chExt cx="8724491" cy="1140686"/>
          </a:xfrm>
        </p:grpSpPr>
        <p:grpSp>
          <p:nvGrpSpPr>
            <p:cNvPr id="63" name="Group 62"/>
            <p:cNvGrpSpPr/>
            <p:nvPr/>
          </p:nvGrpSpPr>
          <p:grpSpPr>
            <a:xfrm>
              <a:off x="451258" y="443932"/>
              <a:ext cx="8724491" cy="1140686"/>
              <a:chOff x="133758" y="163074"/>
              <a:chExt cx="8724491" cy="1140686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133758" y="163074"/>
                <a:ext cx="8724491" cy="584063"/>
              </a:xfrm>
              <a:prstGeom prst="rect">
                <a:avLst/>
              </a:prstGeom>
            </p:spPr>
            <p:txBody>
              <a:bodyPr wrap="square" lIns="90737" tIns="45367" rIns="90737" bIns="45367">
                <a:spAutoFit/>
              </a:bodyPr>
              <a:lstStyle/>
              <a:p>
                <a:pPr defTabSz="805898"/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</a:rPr>
                  <a:t> ABCD </a:t>
                </a:r>
                <a:r>
                  <a:rPr lang="en-US" sz="1600" b="1" dirty="0">
                    <a:solidFill>
                      <a:srgbClr val="FFFF00"/>
                    </a:solidFill>
                    <a:latin typeface="Century Schoolbook" pitchFamily="18" charset="0"/>
                  </a:rPr>
                  <a:t>is a trapezium with AB </a:t>
                </a:r>
                <a:r>
                  <a:rPr lang="en-US" sz="1600" b="1" dirty="0" smtClean="0">
                    <a:solidFill>
                      <a:srgbClr val="FFFF00"/>
                    </a:solidFill>
                    <a:latin typeface="Symbol" pitchFamily="18" charset="2"/>
                  </a:rPr>
                  <a:t>||</a:t>
                </a:r>
                <a:r>
                  <a:rPr lang="en-US" sz="1600" b="1" dirty="0">
                    <a:solidFill>
                      <a:srgbClr val="FFFF00"/>
                    </a:solidFill>
                    <a:latin typeface="Century Schoolbook" pitchFamily="18" charset="0"/>
                  </a:rPr>
                  <a:t> </a:t>
                </a:r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</a:rPr>
                  <a:t>DC. </a:t>
                </a:r>
                <a:r>
                  <a:rPr lang="en-US" sz="1600" b="1" dirty="0">
                    <a:solidFill>
                      <a:srgbClr val="FFFF00"/>
                    </a:solidFill>
                    <a:latin typeface="Century Schoolbook" pitchFamily="18" charset="0"/>
                  </a:rPr>
                  <a:t>E and F are points </a:t>
                </a:r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</a:rPr>
                  <a:t>on non-parallel</a:t>
                </a:r>
              </a:p>
              <a:p>
                <a:pPr defTabSz="805898"/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</a:rPr>
                  <a:t> sides </a:t>
                </a:r>
                <a:r>
                  <a:rPr lang="en-US" sz="1600" b="1" dirty="0">
                    <a:solidFill>
                      <a:srgbClr val="FFFF00"/>
                    </a:solidFill>
                    <a:latin typeface="Century Schoolbook" pitchFamily="18" charset="0"/>
                  </a:rPr>
                  <a:t>AD and BC respectively such that EF is parallel to </a:t>
                </a:r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</a:rPr>
                  <a:t>AB .</a:t>
                </a:r>
                <a:endParaRPr lang="en-US" sz="1600" b="1" dirty="0">
                  <a:solidFill>
                    <a:srgbClr val="FFFF00"/>
                  </a:solidFill>
                  <a:latin typeface="Century Schoolbook" pitchFamily="18" charset="0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523499" y="653024"/>
                <a:ext cx="4956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5898"/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</a:rPr>
                  <a:t>AE</a:t>
                </a:r>
                <a:endParaRPr lang="en-US" sz="1600" b="1" dirty="0">
                  <a:solidFill>
                    <a:srgbClr val="FFFF00"/>
                  </a:solidFill>
                  <a:latin typeface="Century Schoolbook" pitchFamily="18" charset="0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523499" y="965206"/>
                <a:ext cx="5116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5898"/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</a:rPr>
                  <a:t>ED</a:t>
                </a:r>
                <a:endParaRPr lang="en-US" sz="1600" b="1" dirty="0">
                  <a:solidFill>
                    <a:srgbClr val="FFFF00"/>
                  </a:solidFill>
                  <a:latin typeface="Century Schoolbook" pitchFamily="18" charset="0"/>
                </a:endParaRPr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1539935" y="993781"/>
                <a:ext cx="462428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/>
              <p:cNvSpPr txBox="1"/>
              <p:nvPr/>
            </p:nvSpPr>
            <p:spPr>
              <a:xfrm>
                <a:off x="2295024" y="653024"/>
                <a:ext cx="4924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5898"/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</a:rPr>
                  <a:t>BF</a:t>
                </a:r>
                <a:endParaRPr lang="en-US" sz="1600" b="1" dirty="0">
                  <a:solidFill>
                    <a:srgbClr val="FFFF00"/>
                  </a:solidFill>
                  <a:latin typeface="Century Schoolbook" pitchFamily="18" charset="0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295024" y="965206"/>
                <a:ext cx="4924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5898"/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</a:rPr>
                  <a:t>FC</a:t>
                </a:r>
                <a:endParaRPr lang="en-US" sz="1600" b="1" dirty="0">
                  <a:solidFill>
                    <a:srgbClr val="FFFF00"/>
                  </a:solidFill>
                  <a:latin typeface="Century Schoolbook" pitchFamily="18" charset="0"/>
                </a:endParaRPr>
              </a:p>
            </p:txBody>
          </p:sp>
          <p:cxnSp>
            <p:nvCxnSpPr>
              <p:cNvPr id="70" name="Straight Connector 69"/>
              <p:cNvCxnSpPr/>
              <p:nvPr/>
            </p:nvCxnSpPr>
            <p:spPr>
              <a:xfrm>
                <a:off x="2311460" y="993781"/>
                <a:ext cx="462428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1988145" y="80542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805898"/>
                <a:r>
                  <a:rPr lang="en-US" sz="1600" b="1" dirty="0" smtClean="0">
                    <a:solidFill>
                      <a:srgbClr val="FFFF00"/>
                    </a:solidFill>
                    <a:latin typeface="Century Schoolbook" pitchFamily="18" charset="0"/>
                  </a:rPr>
                  <a:t>=</a:t>
                </a:r>
                <a:endParaRPr lang="en-US" sz="1600" b="1" dirty="0">
                  <a:solidFill>
                    <a:srgbClr val="FFFF00"/>
                  </a:solidFill>
                  <a:latin typeface="Century Schoolbook" pitchFamily="18" charset="0"/>
                </a:endParaRPr>
              </a:p>
            </p:txBody>
          </p:sp>
        </p:grpSp>
        <p:sp>
          <p:nvSpPr>
            <p:cNvPr id="61" name="Rectangle 60"/>
            <p:cNvSpPr/>
            <p:nvPr/>
          </p:nvSpPr>
          <p:spPr>
            <a:xfrm>
              <a:off x="561515" y="1056691"/>
              <a:ext cx="15691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05898"/>
              <a:r>
                <a:rPr lang="de-DE" sz="1600" b="1" dirty="0" smtClean="0">
                  <a:solidFill>
                    <a:srgbClr val="FFFF00"/>
                  </a:solidFill>
                  <a:latin typeface="Century Schoolbook" pitchFamily="18" charset="0"/>
                </a:rPr>
                <a:t>Show that </a:t>
              </a:r>
              <a:endParaRPr lang="en-US" sz="1600" b="1" dirty="0">
                <a:solidFill>
                  <a:srgbClr val="FFFF00"/>
                </a:solidFill>
                <a:latin typeface="Century Schoolbook" pitchFamily="18" charset="0"/>
              </a:endParaRPr>
            </a:p>
          </p:txBody>
        </p:sp>
      </p:grpSp>
      <p:sp>
        <p:nvSpPr>
          <p:cNvPr id="73" name="Rectangle 72"/>
          <p:cNvSpPr/>
          <p:nvPr/>
        </p:nvSpPr>
        <p:spPr>
          <a:xfrm>
            <a:off x="7299089" y="2052328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400" b="1" dirty="0">
                <a:solidFill>
                  <a:srgbClr val="FFC000"/>
                </a:solidFill>
                <a:latin typeface="Century Schoolbook" pitchFamily="18" charset="0"/>
              </a:rPr>
              <a:t>G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84935" y="2352907"/>
            <a:ext cx="3877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Join AC intersecting EF at point G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691970" y="389393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F</a:t>
            </a:r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G</a:t>
            </a:r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Symbol" pitchFamily="18" charset="2"/>
              </a:rPr>
              <a:t> </a:t>
            </a:r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Symbol" pitchFamily="18" charset="2"/>
              </a:rPr>
              <a:t>|| </a:t>
            </a:r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AB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76" name="Arc 75"/>
          <p:cNvSpPr/>
          <p:nvPr/>
        </p:nvSpPr>
        <p:spPr>
          <a:xfrm rot="11986743">
            <a:off x="5688604" y="1375929"/>
            <a:ext cx="3710344" cy="1901038"/>
          </a:xfrm>
          <a:prstGeom prst="arc">
            <a:avLst>
              <a:gd name="adj1" fmla="val 20770968"/>
              <a:gd name="adj2" fmla="val 817777"/>
            </a:avLst>
          </a:prstGeom>
          <a:ln w="28575">
            <a:solidFill>
              <a:srgbClr val="FFFF0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8" name="Arc 77"/>
          <p:cNvSpPr/>
          <p:nvPr/>
        </p:nvSpPr>
        <p:spPr>
          <a:xfrm rot="9141408" flipH="1">
            <a:off x="4313539" y="1396240"/>
            <a:ext cx="3195904" cy="2185192"/>
          </a:xfrm>
          <a:prstGeom prst="arc">
            <a:avLst>
              <a:gd name="adj1" fmla="val 20770968"/>
              <a:gd name="adj2" fmla="val 1942842"/>
            </a:avLst>
          </a:prstGeom>
          <a:ln w="28575">
            <a:solidFill>
              <a:srgbClr val="FFFF0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0" name="Arc 79"/>
          <p:cNvSpPr/>
          <p:nvPr/>
        </p:nvSpPr>
        <p:spPr>
          <a:xfrm rot="11986743">
            <a:off x="5527060" y="2425786"/>
            <a:ext cx="3710344" cy="1901038"/>
          </a:xfrm>
          <a:prstGeom prst="arc">
            <a:avLst>
              <a:gd name="adj1" fmla="val 20770968"/>
              <a:gd name="adj2" fmla="val 817777"/>
            </a:avLst>
          </a:prstGeom>
          <a:ln w="28575">
            <a:solidFill>
              <a:srgbClr val="FFFF0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1" name="Arc 80"/>
          <p:cNvSpPr/>
          <p:nvPr/>
        </p:nvSpPr>
        <p:spPr>
          <a:xfrm rot="8924607" flipH="1">
            <a:off x="4165865" y="2752175"/>
            <a:ext cx="4438117" cy="2273919"/>
          </a:xfrm>
          <a:prstGeom prst="arc">
            <a:avLst>
              <a:gd name="adj1" fmla="val 20770968"/>
              <a:gd name="adj2" fmla="val 1253306"/>
            </a:avLst>
          </a:prstGeom>
          <a:ln w="28575">
            <a:solidFill>
              <a:srgbClr val="FFFF0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5" name="Arc 84"/>
          <p:cNvSpPr/>
          <p:nvPr/>
        </p:nvSpPr>
        <p:spPr>
          <a:xfrm rot="8297133" flipV="1">
            <a:off x="6077403" y="-939345"/>
            <a:ext cx="4746844" cy="2766555"/>
          </a:xfrm>
          <a:prstGeom prst="arc">
            <a:avLst>
              <a:gd name="adj1" fmla="val 20770968"/>
              <a:gd name="adj2" fmla="val 817777"/>
            </a:avLst>
          </a:prstGeom>
          <a:ln w="28575">
            <a:solidFill>
              <a:srgbClr val="FFFF0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6" name="Arc 85"/>
          <p:cNvSpPr/>
          <p:nvPr/>
        </p:nvSpPr>
        <p:spPr>
          <a:xfrm rot="9783477" flipH="1" flipV="1">
            <a:off x="5119618" y="2290503"/>
            <a:ext cx="3495312" cy="1863580"/>
          </a:xfrm>
          <a:prstGeom prst="arc">
            <a:avLst>
              <a:gd name="adj1" fmla="val 20770968"/>
              <a:gd name="adj2" fmla="val 943229"/>
            </a:avLst>
          </a:prstGeom>
          <a:ln w="28575">
            <a:solidFill>
              <a:srgbClr val="FFFF0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7" name="Arc 86"/>
          <p:cNvSpPr/>
          <p:nvPr/>
        </p:nvSpPr>
        <p:spPr>
          <a:xfrm rot="8297133" flipV="1">
            <a:off x="6963716" y="66740"/>
            <a:ext cx="4746844" cy="2766555"/>
          </a:xfrm>
          <a:prstGeom prst="arc">
            <a:avLst>
              <a:gd name="adj1" fmla="val 20770968"/>
              <a:gd name="adj2" fmla="val 817777"/>
            </a:avLst>
          </a:prstGeom>
          <a:ln w="28575">
            <a:solidFill>
              <a:srgbClr val="FFFF0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8" name="Arc 87"/>
          <p:cNvSpPr/>
          <p:nvPr/>
        </p:nvSpPr>
        <p:spPr>
          <a:xfrm rot="9537376" flipH="1" flipV="1">
            <a:off x="4921548" y="1405473"/>
            <a:ext cx="3495312" cy="1863580"/>
          </a:xfrm>
          <a:prstGeom prst="arc">
            <a:avLst>
              <a:gd name="adj1" fmla="val 20770968"/>
              <a:gd name="adj2" fmla="val 943229"/>
            </a:avLst>
          </a:prstGeom>
          <a:ln w="28575">
            <a:solidFill>
              <a:srgbClr val="FFFF00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652370" y="4339845"/>
            <a:ext cx="804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5898"/>
            <a:r>
              <a:rPr lang="en-US" sz="1600" b="1" dirty="0" smtClean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</a:rPr>
              <a:t>…(2) 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503826" y="4305909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5898"/>
            <a:r>
              <a:rPr lang="en-US" sz="1600" b="1" dirty="0">
                <a:solidFill>
                  <a:srgbClr val="9BBB59">
                    <a:lumMod val="20000"/>
                    <a:lumOff val="80000"/>
                  </a:srgbClr>
                </a:solidFill>
                <a:latin typeface="Century Schoolbook" pitchFamily="18" charset="0"/>
                <a:sym typeface="Symbol"/>
              </a:rPr>
              <a:t></a:t>
            </a:r>
            <a:endParaRPr lang="en-US" sz="1600" b="1" dirty="0">
              <a:solidFill>
                <a:srgbClr val="9BBB59">
                  <a:lumMod val="20000"/>
                  <a:lumOff val="80000"/>
                </a:srgbClr>
              </a:solidFill>
              <a:latin typeface="Century Schoolboo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95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5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750"/>
                            </p:stCondLst>
                            <p:childTnLst>
                              <p:par>
                                <p:cTn id="1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500"/>
                            </p:stCondLst>
                            <p:childTnLst>
                              <p:par>
                                <p:cTn id="2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500"/>
                            </p:stCondLst>
                            <p:childTnLst>
                              <p:par>
                                <p:cTn id="2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44" grpId="1" animBg="1"/>
      <p:bldP spid="72" grpId="0"/>
      <p:bldP spid="93" grpId="0"/>
      <p:bldP spid="94" grpId="0"/>
      <p:bldP spid="108" grpId="0"/>
      <p:bldP spid="110" grpId="0"/>
      <p:bldP spid="111" grpId="0"/>
      <p:bldP spid="114" grpId="0"/>
      <p:bldP spid="115" grpId="0"/>
      <p:bldP spid="116" grpId="0"/>
      <p:bldP spid="117" grpId="0"/>
      <p:bldP spid="118" grpId="0"/>
      <p:bldP spid="119" grpId="0"/>
      <p:bldP spid="127" grpId="0"/>
      <p:bldP spid="160" grpId="0"/>
      <p:bldP spid="60" grpId="0"/>
      <p:bldP spid="73" grpId="0"/>
      <p:bldP spid="74" grpId="0"/>
      <p:bldP spid="75" grpId="0"/>
      <p:bldP spid="76" grpId="0" animBg="1"/>
      <p:bldP spid="76" grpId="1" animBg="1"/>
      <p:bldP spid="78" grpId="0" animBg="1"/>
      <p:bldP spid="78" grpId="1" animBg="1"/>
      <p:bldP spid="80" grpId="0" animBg="1"/>
      <p:bldP spid="80" grpId="1" animBg="1"/>
      <p:bldP spid="81" grpId="0" animBg="1"/>
      <p:bldP spid="81" grpId="1" animBg="1"/>
      <p:bldP spid="85" grpId="0" animBg="1"/>
      <p:bldP spid="86" grpId="0" animBg="1"/>
      <p:bldP spid="87" grpId="0" animBg="1"/>
      <p:bldP spid="88" grpId="0" animBg="1"/>
      <p:bldP spid="89" grpId="0"/>
      <p:bldP spid="9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398caaa4f746fa438103269a055bac2cecf4859"/>
</p:tagLst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2801</TotalTime>
  <Words>1001</Words>
  <Application>Microsoft Office PowerPoint</Application>
  <PresentationFormat>On-screen Show (16:9)</PresentationFormat>
  <Paragraphs>434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Arial Rounded MT Bold</vt:lpstr>
      <vt:lpstr>Book Antiqua</vt:lpstr>
      <vt:lpstr>Bookman Old Style</vt:lpstr>
      <vt:lpstr>Calibri</vt:lpstr>
      <vt:lpstr>Cambria</vt:lpstr>
      <vt:lpstr>Century Schoolbook</vt:lpstr>
      <vt:lpstr>Comic Sans MS</vt:lpstr>
      <vt:lpstr>Symbol</vt:lpstr>
      <vt:lpstr>2_Office Theme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T.S BORA</cp:lastModifiedBy>
  <cp:revision>195</cp:revision>
  <dcterms:created xsi:type="dcterms:W3CDTF">2014-06-06T06:24:09Z</dcterms:created>
  <dcterms:modified xsi:type="dcterms:W3CDTF">2022-04-23T04:57:49Z</dcterms:modified>
</cp:coreProperties>
</file>